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98" r:id="rId3"/>
    <p:sldId id="305" r:id="rId4"/>
    <p:sldId id="299" r:id="rId5"/>
    <p:sldId id="329" r:id="rId6"/>
    <p:sldId id="300" r:id="rId7"/>
    <p:sldId id="302" r:id="rId8"/>
    <p:sldId id="326" r:id="rId9"/>
    <p:sldId id="303" r:id="rId10"/>
    <p:sldId id="309" r:id="rId11"/>
    <p:sldId id="304" r:id="rId12"/>
    <p:sldId id="306" r:id="rId13"/>
    <p:sldId id="307" r:id="rId14"/>
    <p:sldId id="308" r:id="rId15"/>
    <p:sldId id="310" r:id="rId16"/>
    <p:sldId id="311" r:id="rId17"/>
    <p:sldId id="327" r:id="rId18"/>
    <p:sldId id="313" r:id="rId19"/>
    <p:sldId id="312" r:id="rId20"/>
    <p:sldId id="315" r:id="rId21"/>
    <p:sldId id="316" r:id="rId22"/>
    <p:sldId id="328" r:id="rId23"/>
    <p:sldId id="368" r:id="rId24"/>
    <p:sldId id="31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6A2E"/>
    <a:srgbClr val="5E5E62"/>
    <a:srgbClr val="424245"/>
    <a:srgbClr val="EC70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27"/>
    <p:restoredTop sz="96327"/>
  </p:normalViewPr>
  <p:slideViewPr>
    <p:cSldViewPr snapToGrid="0">
      <p:cViewPr varScale="1">
        <p:scale>
          <a:sx n="84" d="100"/>
          <a:sy n="84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56" d="100"/>
          <a:sy n="156" d="100"/>
        </p:scale>
        <p:origin x="412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C1167A6-619B-D57A-39FC-6A89676200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D852F-DCE0-E236-BB2F-83F4D65253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A3C39-87E8-2948-A42B-1CCCD0CDECAA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1C3E7B-0F14-C2C6-E326-5CEA43FAC3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5B0F5-E516-7A74-3F81-EFE4C37CC6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039A6-CC3A-A947-980C-0E34AA543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28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E2AE8-2BF2-F447-95E2-85D3DDF4BB9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DC529-7B56-954C-91A0-F6E7AAEC9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67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&amp; Section Titl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E09B6-7E69-0B15-D84A-CF0C26390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30EB8A-1759-CDC2-B898-7199889973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1122363"/>
            <a:ext cx="10072689" cy="2387600"/>
          </a:xfrm>
        </p:spPr>
        <p:txBody>
          <a:bodyPr anchor="b"/>
          <a:lstStyle>
            <a:lvl1pPr algn="l">
              <a:defRPr sz="6000" b="1" i="0">
                <a:solidFill>
                  <a:srgbClr val="DF6A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011958-A900-5E3C-0737-0FE5D0800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3602038"/>
            <a:ext cx="1007268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9D990-751E-1CAE-736D-88D0548AA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8688069"/>
            <a:ext cx="2743200" cy="365125"/>
          </a:xfrm>
        </p:spPr>
        <p:txBody>
          <a:bodyPr/>
          <a:lstStyle/>
          <a:p>
            <a:fld id="{6B257879-9B0A-7344-86A7-45EF82BC70AF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C453D-E76F-6F65-F5D8-288F2F0FA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20001" y="8688069"/>
            <a:ext cx="4114800" cy="365125"/>
          </a:xfrm>
        </p:spPr>
        <p:txBody>
          <a:bodyPr/>
          <a:lstStyle/>
          <a:p>
            <a:r>
              <a:rPr lang="en-US"/>
              <a:t>© Gordon Tilden Thomas Cordell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47719-0A6E-0385-4694-CE8B5438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4801" y="8688069"/>
            <a:ext cx="269448" cy="365125"/>
          </a:xfrm>
        </p:spPr>
        <p:txBody>
          <a:bodyPr/>
          <a:lstStyle/>
          <a:p>
            <a:fld id="{11479EF2-BB99-344C-9739-D9131B54F22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9F40C5-93ED-CC9B-A0A5-6D9A1A08A5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80854" y="5449521"/>
            <a:ext cx="2717800" cy="96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1F9C7D-90D0-FB84-7F6E-A84FF885DA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905"/>
          <a:stretch/>
        </p:blipFill>
        <p:spPr>
          <a:xfrm>
            <a:off x="457199" y="6438019"/>
            <a:ext cx="3932237" cy="41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1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Image Single Column Dark_02">
    <p:bg>
      <p:bgPr>
        <a:solidFill>
          <a:srgbClr val="DF6A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9AF87-AFF0-8964-2B06-934DE8FDCA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81709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31D65-B0FE-C02B-67C2-EA362242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94436"/>
            <a:ext cx="3932237" cy="4873625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64D65-E3FB-0900-D993-8426B6E25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2AAE-7A6A-3041-8640-644B6E497AEF}" type="datetime1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42141-E396-8E66-EE45-634271EC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8715" y="6412912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Gordon Tilden Thomas Cordell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E6801-3336-1022-67AE-10D9DA80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0980"/>
            <a:ext cx="3478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479EF2-BB99-344C-9739-D9131B54F22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7006E6-A835-3EFE-7F16-F699D53F7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905"/>
          <a:stretch/>
        </p:blipFill>
        <p:spPr>
          <a:xfrm>
            <a:off x="457199" y="6438019"/>
            <a:ext cx="3932237" cy="41998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E44DCA-4308-F710-36CB-9F40AC090B0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83188" y="894437"/>
            <a:ext cx="6172200" cy="4873625"/>
          </a:xfrm>
        </p:spPr>
        <p:txBody>
          <a:bodyPr anchor="ctr" anchorCtr="0">
            <a:normAutofit/>
          </a:bodyPr>
          <a:lstStyle>
            <a:lvl1pPr>
              <a:spcAft>
                <a:spcPts val="600"/>
              </a:spcAft>
              <a:buClr>
                <a:srgbClr val="424245"/>
              </a:buClr>
              <a:defRPr sz="18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buClr>
                <a:srgbClr val="424245"/>
              </a:buClr>
              <a:defRPr sz="18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buClr>
                <a:srgbClr val="424245"/>
              </a:buClr>
              <a:defRPr sz="18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buClr>
                <a:srgbClr val="424245"/>
              </a:buClr>
              <a:defRPr sz="18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buClr>
                <a:srgbClr val="424245"/>
              </a:buClr>
              <a:defRPr sz="18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893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ingle Column w/Pic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7DFA8-7E2A-E758-4BEF-00C8D36D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43" y="338538"/>
            <a:ext cx="6484838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E3B5FB-9987-F500-2A83-B13A42089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74903" y="0"/>
            <a:ext cx="4817097" cy="6858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1016DD-73C8-3959-3366-26607382D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143" y="2125580"/>
            <a:ext cx="6484838" cy="381158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C53F7-EB05-AEC5-849D-A5F7EDBC3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23D6-ABA8-AD4A-B64C-A7066B1DF91B}" type="datetime1">
              <a:rPr lang="en-US" smtClean="0"/>
              <a:t>11/6/2025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D042C68-5BF8-B1C3-0740-A1F904BDB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76529" y="876979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© Gordon Tilden Thomas Cordell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70BBDBB-E636-9424-2836-91D9515A3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0320" y="8770525"/>
            <a:ext cx="3984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tint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fld id="{11479EF2-BB99-344C-9739-D9131B54F2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4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ingle Column w/Picture Dark">
    <p:bg>
      <p:bgPr>
        <a:solidFill>
          <a:srgbClr val="424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7DFA8-7E2A-E758-4BEF-00C8D36D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43" y="338538"/>
            <a:ext cx="6484838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E3B5FB-9987-F500-2A83-B13A42089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74903" y="0"/>
            <a:ext cx="4817097" cy="6858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1016DD-73C8-3959-3366-26607382D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143" y="2125580"/>
            <a:ext cx="6484838" cy="381158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C53F7-EB05-AEC5-849D-A5F7EDBC3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23D6-ABA8-AD4A-B64C-A7066B1DF91B}" type="datetime1">
              <a:rPr lang="en-US" smtClean="0"/>
              <a:t>11/6/2025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D042C68-5BF8-B1C3-0740-A1F904BDB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76529" y="876979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© Gordon Tilden Thomas Cordell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70BBDBB-E636-9424-2836-91D9515A3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0320" y="8770525"/>
            <a:ext cx="3984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tint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fld id="{11479EF2-BB99-344C-9739-D9131B54F22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44831-727C-0B69-E628-74306441B1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905"/>
          <a:stretch/>
        </p:blipFill>
        <p:spPr>
          <a:xfrm>
            <a:off x="457199" y="6438019"/>
            <a:ext cx="3932237" cy="41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7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Use 2-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4F572-8876-1CF0-83A1-39E60AB4B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0CDC3-4492-2237-EA07-2D39086476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642746"/>
            <a:ext cx="5440681" cy="4351338"/>
          </a:xfrm>
        </p:spPr>
        <p:txBody>
          <a:bodyPr anchor="ctr" anchorCtr="0">
            <a:normAutofit/>
          </a:bodyPr>
          <a:lstStyle>
            <a:lvl1pPr>
              <a:spcAft>
                <a:spcPts val="0"/>
              </a:spcAft>
              <a:defRPr sz="1800"/>
            </a:lvl1pPr>
            <a:lvl2pPr>
              <a:spcAft>
                <a:spcPts val="0"/>
              </a:spcAft>
              <a:defRPr sz="1800"/>
            </a:lvl2pPr>
            <a:lvl3pPr>
              <a:spcAft>
                <a:spcPts val="0"/>
              </a:spcAft>
              <a:defRPr sz="1800"/>
            </a:lvl3pPr>
            <a:lvl4pPr>
              <a:spcAft>
                <a:spcPts val="0"/>
              </a:spcAft>
              <a:defRPr sz="1800"/>
            </a:lvl4pPr>
            <a:lvl5pPr>
              <a:spcAft>
                <a:spcPts val="0"/>
              </a:spcAft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8B0C70-9A9D-B388-30BE-C262C79D3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4122" y="1642746"/>
            <a:ext cx="5440681" cy="4351338"/>
          </a:xfrm>
        </p:spPr>
        <p:txBody>
          <a:bodyPr anchor="ctr" anchorCtr="0">
            <a:normAutofit/>
          </a:bodyPr>
          <a:lstStyle>
            <a:lvl1pPr>
              <a:spcAft>
                <a:spcPts val="0"/>
              </a:spcAft>
              <a:defRPr sz="1800"/>
            </a:lvl1pPr>
            <a:lvl2pPr>
              <a:spcAft>
                <a:spcPts val="0"/>
              </a:spcAft>
              <a:defRPr sz="1800"/>
            </a:lvl2pPr>
            <a:lvl3pPr>
              <a:spcAft>
                <a:spcPts val="0"/>
              </a:spcAft>
              <a:defRPr sz="1800"/>
            </a:lvl3pPr>
            <a:lvl4pPr>
              <a:spcAft>
                <a:spcPts val="0"/>
              </a:spcAft>
              <a:defRPr sz="1800"/>
            </a:lvl4pPr>
            <a:lvl5pPr>
              <a:spcAft>
                <a:spcPts val="0"/>
              </a:spcAft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BA818-25E9-B63C-E7A3-CFD52854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5428-4BF9-D34F-B4F9-5805AC70E097}" type="datetime1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838455-8FDB-7C7E-6791-6892C6D6F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77E06-A03F-2DFD-BCE8-28F475A1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Google Shape;147;p20">
            <a:extLst>
              <a:ext uri="{FF2B5EF4-FFF2-40B4-BE49-F238E27FC236}">
                <a16:creationId xmlns:a16="http://schemas.microsoft.com/office/drawing/2014/main" id="{61379633-4B86-F958-B531-E7B111FC7FD0}"/>
              </a:ext>
            </a:extLst>
          </p:cNvPr>
          <p:cNvSpPr/>
          <p:nvPr userDrawn="1"/>
        </p:nvSpPr>
        <p:spPr>
          <a:xfrm>
            <a:off x="1" y="470313"/>
            <a:ext cx="151254" cy="949131"/>
          </a:xfrm>
          <a:prstGeom prst="rect">
            <a:avLst/>
          </a:prstGeom>
          <a:solidFill>
            <a:srgbClr val="5E5E62">
              <a:alpha val="18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898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Use 2-Column Dark">
    <p:bg>
      <p:bgPr>
        <a:solidFill>
          <a:srgbClr val="424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4F572-8876-1CF0-83A1-39E60AB4B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0CDC3-4492-2237-EA07-2D39086476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634998"/>
            <a:ext cx="5440681" cy="4359085"/>
          </a:xfrm>
        </p:spPr>
        <p:txBody>
          <a:bodyPr anchor="ctr" anchorCtr="0">
            <a:normAutofit/>
          </a:bodyPr>
          <a:lstStyle>
            <a:lvl1pPr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bg1"/>
                </a:solidFill>
              </a:defRPr>
            </a:lvl2pPr>
            <a:lvl3pPr>
              <a:spcAft>
                <a:spcPts val="0"/>
              </a:spcAft>
              <a:defRPr sz="1800"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 sz="18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8B0C70-9A9D-B388-30BE-C262C79D3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4122" y="1642746"/>
            <a:ext cx="5440681" cy="4351337"/>
          </a:xfrm>
        </p:spPr>
        <p:txBody>
          <a:bodyPr anchor="ctr" anchorCtr="0">
            <a:normAutofit/>
          </a:bodyPr>
          <a:lstStyle>
            <a:lvl1pPr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bg1"/>
                </a:solidFill>
              </a:defRPr>
            </a:lvl2pPr>
            <a:lvl3pPr>
              <a:spcAft>
                <a:spcPts val="0"/>
              </a:spcAft>
              <a:defRPr sz="1800"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 sz="18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BA818-25E9-B63C-E7A3-CFD52854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5428-4BF9-D34F-B4F9-5805AC70E097}" type="datetime1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838455-8FDB-7C7E-6791-6892C6D6F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77E06-A03F-2DFD-BCE8-28F475A1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669BB9-E617-FAA9-8E4F-20790E15AF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905"/>
          <a:stretch/>
        </p:blipFill>
        <p:spPr>
          <a:xfrm>
            <a:off x="457199" y="6438019"/>
            <a:ext cx="3932237" cy="419981"/>
          </a:xfrm>
          <a:prstGeom prst="rect">
            <a:avLst/>
          </a:prstGeom>
        </p:spPr>
      </p:pic>
      <p:sp>
        <p:nvSpPr>
          <p:cNvPr id="9" name="Google Shape;147;p20">
            <a:extLst>
              <a:ext uri="{FF2B5EF4-FFF2-40B4-BE49-F238E27FC236}">
                <a16:creationId xmlns:a16="http://schemas.microsoft.com/office/drawing/2014/main" id="{4BA129AA-188C-973B-3910-84DE0C5FE3E1}"/>
              </a:ext>
            </a:extLst>
          </p:cNvPr>
          <p:cNvSpPr/>
          <p:nvPr userDrawn="1"/>
        </p:nvSpPr>
        <p:spPr>
          <a:xfrm>
            <a:off x="1" y="470313"/>
            <a:ext cx="151254" cy="949131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6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Multi-Use 2-Column w/Sub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54DB-55EF-87B4-D760-BD9D1EA4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16" y="310544"/>
            <a:ext cx="11266568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8FF8B-1BE9-9F50-B18C-7ABB2EEFF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716" y="1660110"/>
            <a:ext cx="5444308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8C1F3-89BE-4EDB-3208-8A03F3DA7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716" y="2593750"/>
            <a:ext cx="5444308" cy="3529682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800"/>
            </a:lvl1pPr>
            <a:lvl2pPr>
              <a:spcAft>
                <a:spcPts val="0"/>
              </a:spcAft>
              <a:defRPr sz="1800"/>
            </a:lvl2pPr>
            <a:lvl3pPr>
              <a:spcAft>
                <a:spcPts val="0"/>
              </a:spcAft>
              <a:defRPr sz="1800"/>
            </a:lvl3pPr>
            <a:lvl4pPr>
              <a:spcAft>
                <a:spcPts val="0"/>
              </a:spcAft>
              <a:defRPr sz="1800"/>
            </a:lvl4pPr>
            <a:lvl5pPr>
              <a:spcAft>
                <a:spcPts val="0"/>
              </a:spcAft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8624D-721F-F2AE-1D43-5E6E4C8D5C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978" y="1660110"/>
            <a:ext cx="5434367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CBB101-A29D-2BD8-29AB-27A40AEE71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4978" y="2593750"/>
            <a:ext cx="5434367" cy="3529682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800"/>
            </a:lvl1pPr>
            <a:lvl2pPr>
              <a:spcAft>
                <a:spcPts val="0"/>
              </a:spcAft>
              <a:defRPr sz="1800"/>
            </a:lvl2pPr>
            <a:lvl3pPr>
              <a:spcAft>
                <a:spcPts val="0"/>
              </a:spcAft>
              <a:defRPr sz="1800"/>
            </a:lvl3pPr>
            <a:lvl4pPr>
              <a:spcAft>
                <a:spcPts val="0"/>
              </a:spcAft>
              <a:defRPr sz="1800"/>
            </a:lvl4pPr>
            <a:lvl5pPr>
              <a:spcAft>
                <a:spcPts val="0"/>
              </a:spcAft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3D1523-05C6-1686-3C53-0212818C9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29AC-EAD5-8642-B424-539A11700B6B}" type="datetime1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6EFC5B-21F5-4910-B95C-8849BBAAB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DB65A8-E920-97A5-6FD4-F63FABFE2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Google Shape;147;p20">
            <a:extLst>
              <a:ext uri="{FF2B5EF4-FFF2-40B4-BE49-F238E27FC236}">
                <a16:creationId xmlns:a16="http://schemas.microsoft.com/office/drawing/2014/main" id="{62B0E831-E927-00FB-0D07-8FB29EC87F3A}"/>
              </a:ext>
            </a:extLst>
          </p:cNvPr>
          <p:cNvSpPr/>
          <p:nvPr userDrawn="1"/>
        </p:nvSpPr>
        <p:spPr>
          <a:xfrm>
            <a:off x="1" y="470313"/>
            <a:ext cx="151254" cy="949131"/>
          </a:xfrm>
          <a:prstGeom prst="rect">
            <a:avLst/>
          </a:prstGeom>
          <a:solidFill>
            <a:srgbClr val="5E5E62">
              <a:alpha val="18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092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Multi-Use 2-Column w/Subtitle Dark">
    <p:bg>
      <p:bgPr>
        <a:solidFill>
          <a:srgbClr val="424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54DB-55EF-87B4-D760-BD9D1EA4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16" y="310544"/>
            <a:ext cx="11266568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8FF8B-1BE9-9F50-B18C-7ABB2EEFF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716" y="1660110"/>
            <a:ext cx="5444308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8C1F3-89BE-4EDB-3208-8A03F3DA7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716" y="2593750"/>
            <a:ext cx="5444308" cy="3529682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bg1"/>
                </a:solidFill>
              </a:defRPr>
            </a:lvl2pPr>
            <a:lvl3pPr>
              <a:spcAft>
                <a:spcPts val="0"/>
              </a:spcAft>
              <a:defRPr sz="1800"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 sz="18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8624D-721F-F2AE-1D43-5E6E4C8D5C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978" y="1660110"/>
            <a:ext cx="5434367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CBB101-A29D-2BD8-29AB-27A40AEE71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4978" y="2593750"/>
            <a:ext cx="5434367" cy="3529682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bg1"/>
                </a:solidFill>
              </a:defRPr>
            </a:lvl2pPr>
            <a:lvl3pPr>
              <a:spcAft>
                <a:spcPts val="0"/>
              </a:spcAft>
              <a:defRPr sz="1800"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 sz="18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3D1523-05C6-1686-3C53-0212818C9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29AC-EAD5-8642-B424-539A11700B6B}" type="datetime1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6EFC5B-21F5-4910-B95C-8849BBAAB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DB65A8-E920-97A5-6FD4-F63FABFE2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647831-AFDB-645A-AF1A-89C28C571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905"/>
          <a:stretch/>
        </p:blipFill>
        <p:spPr>
          <a:xfrm>
            <a:off x="457199" y="6438019"/>
            <a:ext cx="3932237" cy="419981"/>
          </a:xfrm>
          <a:prstGeom prst="rect">
            <a:avLst/>
          </a:prstGeom>
        </p:spPr>
      </p:pic>
      <p:sp>
        <p:nvSpPr>
          <p:cNvPr id="11" name="Google Shape;147;p20">
            <a:extLst>
              <a:ext uri="{FF2B5EF4-FFF2-40B4-BE49-F238E27FC236}">
                <a16:creationId xmlns:a16="http://schemas.microsoft.com/office/drawing/2014/main" id="{83ECE52D-0A39-40BC-5380-770BFCFFCB45}"/>
              </a:ext>
            </a:extLst>
          </p:cNvPr>
          <p:cNvSpPr/>
          <p:nvPr userDrawn="1"/>
        </p:nvSpPr>
        <p:spPr>
          <a:xfrm>
            <a:off x="1" y="470313"/>
            <a:ext cx="151254" cy="949131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507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Horizontal Photo w/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7DFA8-7E2A-E758-4BEF-00C8D36D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43" y="4756118"/>
            <a:ext cx="4008417" cy="1520696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E3B5FB-9987-F500-2A83-B13A42089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5839" y="0"/>
            <a:ext cx="11284201" cy="4507992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1016DD-73C8-3959-3366-26607382D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64608" y="4756117"/>
            <a:ext cx="6809754" cy="152069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C53F7-EB05-AEC5-849D-A5F7EDBC3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23D6-ABA8-AD4A-B64C-A7066B1DF91B}" type="datetime1">
              <a:rPr lang="en-US" smtClean="0"/>
              <a:t>11/6/2025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D042C68-5BF8-B1C3-0740-A1F904BDB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7385" y="64086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© Gordon Tilden Thomas Cordell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70BBDBB-E636-9424-2836-91D9515A3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6577" y="6409341"/>
            <a:ext cx="345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tint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fld id="{11479EF2-BB99-344C-9739-D9131B54F2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59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Horizontal Photo w/Text Dark">
    <p:bg>
      <p:bgPr>
        <a:solidFill>
          <a:srgbClr val="424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7DFA8-7E2A-E758-4BEF-00C8D36D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43" y="4756118"/>
            <a:ext cx="4008417" cy="1520696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E3B5FB-9987-F500-2A83-B13A42089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5839" y="0"/>
            <a:ext cx="11284201" cy="4507992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1016DD-73C8-3959-3366-26607382D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64608" y="4756117"/>
            <a:ext cx="6809754" cy="152069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C53F7-EB05-AEC5-849D-A5F7EDBC3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23D6-ABA8-AD4A-B64C-A7066B1DF91B}" type="datetime1">
              <a:rPr lang="en-US" smtClean="0"/>
              <a:t>11/6/2025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D042C68-5BF8-B1C3-0740-A1F904BDB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7385" y="64086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© Gordon Tilden Thomas Cordell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70BBDBB-E636-9424-2836-91D9515A3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6577" y="6409341"/>
            <a:ext cx="345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tint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fld id="{11479EF2-BB99-344C-9739-D9131B54F22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18EBA0-128A-3BE4-D0AF-68936B602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905"/>
          <a:stretch/>
        </p:blipFill>
        <p:spPr>
          <a:xfrm>
            <a:off x="457199" y="6438019"/>
            <a:ext cx="3932237" cy="41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5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14449A-9C62-B281-442A-FC6BF007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00AC0-A994-2B41-9C9A-0F5E4DC8AB04}" type="datetime1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BA160-A545-673A-7811-0DEFD758B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71BBE-E2D3-802C-E51B-779E03F5E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3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&amp; Section Titl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E09B6-7E69-0B15-D84A-CF0C26390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30EB8A-1759-CDC2-B898-7199889973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1122363"/>
            <a:ext cx="10072689" cy="2387600"/>
          </a:xfrm>
        </p:spPr>
        <p:txBody>
          <a:bodyPr anchor="b"/>
          <a:lstStyle>
            <a:lvl1pPr algn="l">
              <a:defRPr sz="6000" b="1" i="0">
                <a:solidFill>
                  <a:srgbClr val="DF6A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011958-A900-5E3C-0737-0FE5D0800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3602038"/>
            <a:ext cx="1007268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9D990-751E-1CAE-736D-88D0548AA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8797558"/>
            <a:ext cx="2743200" cy="365125"/>
          </a:xfrm>
        </p:spPr>
        <p:txBody>
          <a:bodyPr/>
          <a:lstStyle/>
          <a:p>
            <a:fld id="{E20188AC-FC7B-074F-A411-57E82B8D9533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C453D-E76F-6F65-F5D8-288F2F0FA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20001" y="8797558"/>
            <a:ext cx="4114800" cy="365125"/>
          </a:xfrm>
        </p:spPr>
        <p:txBody>
          <a:bodyPr/>
          <a:lstStyle/>
          <a:p>
            <a:r>
              <a:rPr lang="en-US"/>
              <a:t>© Gordon Tilden Thomas Cordell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47719-0A6E-0385-4694-CE8B5438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4801" y="8797558"/>
            <a:ext cx="269448" cy="365125"/>
          </a:xfrm>
        </p:spPr>
        <p:txBody>
          <a:bodyPr/>
          <a:lstStyle/>
          <a:p>
            <a:fld id="{11479EF2-BB99-344C-9739-D9131B54F22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9F40C5-93ED-CC9B-A0A5-6D9A1A08A5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80854" y="5449521"/>
            <a:ext cx="2717800" cy="96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1F9C7D-90D0-FB84-7F6E-A84FF885DA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905"/>
          <a:stretch/>
        </p:blipFill>
        <p:spPr>
          <a:xfrm>
            <a:off x="457199" y="6438019"/>
            <a:ext cx="3932237" cy="41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1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6E6E3C-6B04-E2AB-1CE4-3FE6F14E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F63E-35D9-A244-87E8-429981DECA29}" type="datetime1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4669D8-0EA3-6346-3FD9-5A598A1B2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80577" y="8770808"/>
            <a:ext cx="4114800" cy="365125"/>
          </a:xfrm>
        </p:spPr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A9DA7-A8C5-1C17-3873-1653A7A04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0933" y="8770525"/>
            <a:ext cx="347868" cy="365125"/>
          </a:xfrm>
        </p:spPr>
        <p:txBody>
          <a:bodyPr/>
          <a:lstStyle/>
          <a:p>
            <a:fld id="{11479EF2-BB99-344C-9739-D9131B54F22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60B992-D142-58C5-405C-5538734964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6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creen_N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2656DA5-1220-B5F9-7D27-F7C04E96B1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842DA5-8814-C2A5-E12A-A4698C3EF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191" y="2471239"/>
            <a:ext cx="10222992" cy="920460"/>
          </a:xfrm>
        </p:spPr>
        <p:txBody>
          <a:bodyPr anchor="b" anchorCtr="0">
            <a:normAutofit/>
          </a:bodyPr>
          <a:lstStyle>
            <a:lvl1pPr algn="ctr">
              <a:lnSpc>
                <a:spcPts val="6600"/>
              </a:lnSpc>
              <a:defRPr sz="6000">
                <a:solidFill>
                  <a:srgbClr val="DF6A2E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14449A-9C62-B281-442A-FC6BF007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00AC0-A994-2B41-9C9A-0F5E4DC8AB04}" type="datetime1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BA160-A545-673A-7811-0DEFD758B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6529" y="8769792"/>
            <a:ext cx="4114800" cy="365125"/>
          </a:xfrm>
        </p:spPr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71BBE-E2D3-802C-E51B-779E03F5E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8770525"/>
            <a:ext cx="347868" cy="365125"/>
          </a:xfrm>
        </p:spPr>
        <p:txBody>
          <a:bodyPr/>
          <a:lstStyle/>
          <a:p>
            <a:fld id="{11479EF2-BB99-344C-9739-D9131B54F223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857B83-17C5-49E0-CEA8-E6E6472BD3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89778" y="3536403"/>
            <a:ext cx="2591819" cy="9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creen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2656DA5-1220-B5F9-7D27-F7C04E96B1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842DA5-8814-C2A5-E12A-A4698C3EF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9188" y="2471239"/>
            <a:ext cx="6115050" cy="920460"/>
          </a:xfrm>
        </p:spPr>
        <p:txBody>
          <a:bodyPr anchor="b" anchorCtr="0">
            <a:normAutofit/>
          </a:bodyPr>
          <a:lstStyle>
            <a:lvl1pPr algn="ctr">
              <a:lnSpc>
                <a:spcPts val="6600"/>
              </a:lnSpc>
              <a:defRPr sz="6000">
                <a:solidFill>
                  <a:srgbClr val="DF6A2E"/>
                </a:solidFill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14449A-9C62-B281-442A-FC6BF007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00AC0-A994-2B41-9C9A-0F5E4DC8AB04}" type="datetime1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BA160-A545-673A-7811-0DEFD758B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6529" y="8769792"/>
            <a:ext cx="4114800" cy="365125"/>
          </a:xfrm>
        </p:spPr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71BBE-E2D3-802C-E51B-779E03F5E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8770525"/>
            <a:ext cx="347868" cy="365125"/>
          </a:xfrm>
        </p:spPr>
        <p:txBody>
          <a:bodyPr/>
          <a:lstStyle/>
          <a:p>
            <a:fld id="{11479EF2-BB99-344C-9739-D9131B54F223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857B83-17C5-49E0-CEA8-E6E6472BD3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56366" y="3536403"/>
            <a:ext cx="2591819" cy="92046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DFD81CD-B611-89F9-8676-02F21153C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02728" y="2997905"/>
            <a:ext cx="2876550" cy="369332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DC1434A6-B9B1-38B0-BC0A-76DD9A4B70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02728" y="3297135"/>
            <a:ext cx="2876550" cy="207816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C15B6BC-46C5-7536-C545-D54319FFC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2728" y="3531303"/>
            <a:ext cx="2876550" cy="47011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000-000-0000    </a:t>
            </a:r>
            <a:r>
              <a:rPr lang="en-US" dirty="0" err="1"/>
              <a:t>name@gordontilden.com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EBB4798-EEDA-CA14-3828-331E9DA6EBB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7955" y="2887905"/>
            <a:ext cx="1232478" cy="123392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88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creen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2656DA5-1220-B5F9-7D27-F7C04E96B1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842DA5-8814-C2A5-E12A-A4698C3EF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9188" y="2471239"/>
            <a:ext cx="6115050" cy="920460"/>
          </a:xfrm>
        </p:spPr>
        <p:txBody>
          <a:bodyPr anchor="b" anchorCtr="0">
            <a:normAutofit/>
          </a:bodyPr>
          <a:lstStyle>
            <a:lvl1pPr algn="ctr">
              <a:lnSpc>
                <a:spcPts val="6600"/>
              </a:lnSpc>
              <a:defRPr sz="6000">
                <a:solidFill>
                  <a:srgbClr val="DF6A2E"/>
                </a:solidFill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14449A-9C62-B281-442A-FC6BF007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00AC0-A994-2B41-9C9A-0F5E4DC8AB04}" type="datetime1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BA160-A545-673A-7811-0DEFD758B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6529" y="8769792"/>
            <a:ext cx="4114800" cy="365125"/>
          </a:xfrm>
        </p:spPr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71BBE-E2D3-802C-E51B-779E03F5E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8770525"/>
            <a:ext cx="347868" cy="365125"/>
          </a:xfrm>
        </p:spPr>
        <p:txBody>
          <a:bodyPr/>
          <a:lstStyle/>
          <a:p>
            <a:fld id="{11479EF2-BB99-344C-9739-D9131B54F223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857B83-17C5-49E0-CEA8-E6E6472BD3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56366" y="3536403"/>
            <a:ext cx="2591819" cy="920460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2054D14C-CA4E-5012-EA15-1EE9290F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02728" y="2150725"/>
            <a:ext cx="2876550" cy="369332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8FA91431-A739-FF8C-8509-154678C5CA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02728" y="2449955"/>
            <a:ext cx="2876550" cy="207816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5C440E1-307B-E77F-E045-4BBE9421F8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2728" y="2684123"/>
            <a:ext cx="2876550" cy="47011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000-000-0000    </a:t>
            </a:r>
            <a:r>
              <a:rPr lang="en-US" dirty="0" err="1"/>
              <a:t>name@gordontilden.com</a:t>
            </a:r>
            <a:endParaRPr lang="en-US" dirty="0"/>
          </a:p>
        </p:txBody>
      </p:sp>
      <p:sp>
        <p:nvSpPr>
          <p:cNvPr id="9" name="Picture Placeholder 21">
            <a:extLst>
              <a:ext uri="{FF2B5EF4-FFF2-40B4-BE49-F238E27FC236}">
                <a16:creationId xmlns:a16="http://schemas.microsoft.com/office/drawing/2014/main" id="{71287908-4687-0228-6D05-6F970EADD79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7955" y="2040725"/>
            <a:ext cx="1232478" cy="123392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3215066-8118-BC4A-CF24-D77E3E6DA41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02728" y="3708834"/>
            <a:ext cx="2876550" cy="369332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D035DE1D-F23D-FCEC-7330-3A207697741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02728" y="4008064"/>
            <a:ext cx="2876550" cy="207816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1EB3816-96BA-5A3A-2820-6CC5DF7DBBF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02728" y="4242232"/>
            <a:ext cx="2876550" cy="47011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000-000-0000    </a:t>
            </a:r>
            <a:r>
              <a:rPr lang="en-US" dirty="0" err="1"/>
              <a:t>name@gordontilden.com</a:t>
            </a:r>
            <a:endParaRPr lang="en-US" dirty="0"/>
          </a:p>
        </p:txBody>
      </p:sp>
      <p:sp>
        <p:nvSpPr>
          <p:cNvPr id="18" name="Picture Placeholder 21">
            <a:extLst>
              <a:ext uri="{FF2B5EF4-FFF2-40B4-BE49-F238E27FC236}">
                <a16:creationId xmlns:a16="http://schemas.microsoft.com/office/drawing/2014/main" id="{B302A3BA-8DFE-9131-C04D-ECE67D8074B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67955" y="3598834"/>
            <a:ext cx="1232478" cy="123392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10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creen 3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2656DA5-1220-B5F9-7D27-F7C04E96B1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842DA5-8814-C2A5-E12A-A4698C3EF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9188" y="2471239"/>
            <a:ext cx="6115050" cy="920460"/>
          </a:xfrm>
        </p:spPr>
        <p:txBody>
          <a:bodyPr anchor="b" anchorCtr="0">
            <a:normAutofit/>
          </a:bodyPr>
          <a:lstStyle>
            <a:lvl1pPr algn="ctr">
              <a:lnSpc>
                <a:spcPts val="6600"/>
              </a:lnSpc>
              <a:defRPr sz="6000">
                <a:solidFill>
                  <a:srgbClr val="DF6A2E"/>
                </a:solidFill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14449A-9C62-B281-442A-FC6BF007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00AC0-A994-2B41-9C9A-0F5E4DC8AB04}" type="datetime1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BA160-A545-673A-7811-0DEFD758B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6529" y="8769792"/>
            <a:ext cx="4114800" cy="365125"/>
          </a:xfrm>
        </p:spPr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71BBE-E2D3-802C-E51B-779E03F5E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8770525"/>
            <a:ext cx="347868" cy="365125"/>
          </a:xfrm>
        </p:spPr>
        <p:txBody>
          <a:bodyPr/>
          <a:lstStyle/>
          <a:p>
            <a:fld id="{11479EF2-BB99-344C-9739-D9131B54F223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857B83-17C5-49E0-CEA8-E6E6472BD3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56366" y="3536403"/>
            <a:ext cx="2591819" cy="92046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DFD81CD-B611-89F9-8676-02F21153C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02728" y="2997905"/>
            <a:ext cx="2876550" cy="369332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DC1434A6-B9B1-38B0-BC0A-76DD9A4B70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02728" y="3297135"/>
            <a:ext cx="2876550" cy="207816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C15B6BC-46C5-7536-C545-D54319FFC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2728" y="3531303"/>
            <a:ext cx="2876550" cy="47011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000-000-0000    </a:t>
            </a:r>
            <a:r>
              <a:rPr lang="en-US" dirty="0" err="1"/>
              <a:t>name@gordontilden.com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EBB4798-EEDA-CA14-3828-331E9DA6EBB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7955" y="2887905"/>
            <a:ext cx="1232478" cy="123392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59C1DAAC-9C42-91B9-68C0-C65CB770CD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02728" y="1437247"/>
            <a:ext cx="2876550" cy="369332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B786473-0F05-C42A-90AE-154B6A2FDE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2728" y="1736477"/>
            <a:ext cx="2876550" cy="207816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8654818-700C-E184-1725-3ADCB602A0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02728" y="1970645"/>
            <a:ext cx="2876550" cy="47011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000-000-0000    </a:t>
            </a:r>
            <a:r>
              <a:rPr lang="en-US" dirty="0" err="1"/>
              <a:t>name@gordontilden.com</a:t>
            </a:r>
            <a:endParaRPr lang="en-US" dirty="0"/>
          </a:p>
        </p:txBody>
      </p:sp>
      <p:sp>
        <p:nvSpPr>
          <p:cNvPr id="17" name="Picture Placeholder 21">
            <a:extLst>
              <a:ext uri="{FF2B5EF4-FFF2-40B4-BE49-F238E27FC236}">
                <a16:creationId xmlns:a16="http://schemas.microsoft.com/office/drawing/2014/main" id="{97F0B777-3C76-F135-1F1A-337392AE0B4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7955" y="1327247"/>
            <a:ext cx="1232478" cy="123392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4231AA36-63BC-95B1-CB8B-E9FF0456EF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02728" y="4559489"/>
            <a:ext cx="2876550" cy="369332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73D0F4E9-B68E-3002-7095-9BA2216807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02728" y="4858719"/>
            <a:ext cx="2876550" cy="207816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F3C9604B-8911-8E91-7F2C-95A15EEF43A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02728" y="5092887"/>
            <a:ext cx="2876550" cy="47011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000-000-0000    </a:t>
            </a:r>
            <a:r>
              <a:rPr lang="en-US" dirty="0" err="1"/>
              <a:t>name@gordontilden.com</a:t>
            </a:r>
            <a:endParaRPr lang="en-US" dirty="0"/>
          </a:p>
        </p:txBody>
      </p:sp>
      <p:sp>
        <p:nvSpPr>
          <p:cNvPr id="21" name="Picture Placeholder 21">
            <a:extLst>
              <a:ext uri="{FF2B5EF4-FFF2-40B4-BE49-F238E27FC236}">
                <a16:creationId xmlns:a16="http://schemas.microsoft.com/office/drawing/2014/main" id="{0A72F34A-CF4B-4B9A-D32A-B134CA79A6C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7955" y="4449489"/>
            <a:ext cx="1232478" cy="123392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58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creen 4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2656DA5-1220-B5F9-7D27-F7C04E96B1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842DA5-8814-C2A5-E12A-A4698C3EF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9188" y="2471239"/>
            <a:ext cx="6115050" cy="920460"/>
          </a:xfrm>
        </p:spPr>
        <p:txBody>
          <a:bodyPr anchor="b" anchorCtr="0">
            <a:normAutofit/>
          </a:bodyPr>
          <a:lstStyle>
            <a:lvl1pPr algn="ctr">
              <a:lnSpc>
                <a:spcPts val="6600"/>
              </a:lnSpc>
              <a:defRPr sz="6000">
                <a:solidFill>
                  <a:srgbClr val="DF6A2E"/>
                </a:solidFill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14449A-9C62-B281-442A-FC6BF007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00AC0-A994-2B41-9C9A-0F5E4DC8AB04}" type="datetime1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BA160-A545-673A-7811-0DEFD758B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6529" y="8769792"/>
            <a:ext cx="4114800" cy="365125"/>
          </a:xfrm>
        </p:spPr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71BBE-E2D3-802C-E51B-779E03F5E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8770525"/>
            <a:ext cx="347868" cy="365125"/>
          </a:xfrm>
        </p:spPr>
        <p:txBody>
          <a:bodyPr/>
          <a:lstStyle/>
          <a:p>
            <a:fld id="{11479EF2-BB99-344C-9739-D9131B54F223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857B83-17C5-49E0-CEA8-E6E6472BD3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56366" y="3536403"/>
            <a:ext cx="2591819" cy="92046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DFD81CD-B611-89F9-8676-02F21153C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02728" y="2150725"/>
            <a:ext cx="2876550" cy="369332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DC1434A6-B9B1-38B0-BC0A-76DD9A4B70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02728" y="2449955"/>
            <a:ext cx="2876550" cy="207816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C15B6BC-46C5-7536-C545-D54319FFC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2728" y="2684123"/>
            <a:ext cx="2876550" cy="47011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000-000-0000    </a:t>
            </a:r>
            <a:r>
              <a:rPr lang="en-US" dirty="0" err="1"/>
              <a:t>name@gordontilden.com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EBB4798-EEDA-CA14-3828-331E9DA6EBB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7955" y="2040725"/>
            <a:ext cx="1232478" cy="123392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E455E95D-F25F-89CD-7F67-1D5EFE9EB0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02728" y="592616"/>
            <a:ext cx="2876550" cy="369332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D6A115C4-A9B6-0214-D8E5-E42F956D3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2728" y="891846"/>
            <a:ext cx="2876550" cy="207816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FC813E54-2A3C-8DD7-B165-C21B19969F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02728" y="1126014"/>
            <a:ext cx="2876550" cy="47011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000-000-0000    </a:t>
            </a:r>
            <a:r>
              <a:rPr lang="en-US" dirty="0" err="1"/>
              <a:t>name@gordontilden.com</a:t>
            </a:r>
            <a:endParaRPr lang="en-US" dirty="0"/>
          </a:p>
        </p:txBody>
      </p:sp>
      <p:sp>
        <p:nvSpPr>
          <p:cNvPr id="40" name="Picture Placeholder 21">
            <a:extLst>
              <a:ext uri="{FF2B5EF4-FFF2-40B4-BE49-F238E27FC236}">
                <a16:creationId xmlns:a16="http://schemas.microsoft.com/office/drawing/2014/main" id="{D787DEF9-B012-0BD2-DD2F-4AF05BAA511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7955" y="482616"/>
            <a:ext cx="1232478" cy="123392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67BC7F41-F6FE-C41A-6985-04D78A34202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02728" y="5266943"/>
            <a:ext cx="2876550" cy="369332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13">
            <a:extLst>
              <a:ext uri="{FF2B5EF4-FFF2-40B4-BE49-F238E27FC236}">
                <a16:creationId xmlns:a16="http://schemas.microsoft.com/office/drawing/2014/main" id="{9428EE74-C494-F846-983F-7F04A995D53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02728" y="5566173"/>
            <a:ext cx="2876550" cy="207816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4D7DB1F7-903E-CDC0-9D12-1C05505D9D1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02728" y="5800341"/>
            <a:ext cx="2876550" cy="47011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000-000-0000    </a:t>
            </a:r>
            <a:r>
              <a:rPr lang="en-US" dirty="0" err="1"/>
              <a:t>name@gordontilden.com</a:t>
            </a:r>
            <a:endParaRPr lang="en-US" dirty="0"/>
          </a:p>
        </p:txBody>
      </p:sp>
      <p:sp>
        <p:nvSpPr>
          <p:cNvPr id="44" name="Picture Placeholder 21">
            <a:extLst>
              <a:ext uri="{FF2B5EF4-FFF2-40B4-BE49-F238E27FC236}">
                <a16:creationId xmlns:a16="http://schemas.microsoft.com/office/drawing/2014/main" id="{BFDBB774-550C-F497-4456-4207B3A2F28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7955" y="5156943"/>
            <a:ext cx="1232478" cy="123392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73D43D2F-593A-C7C8-97D3-8941BB1900E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02728" y="3708834"/>
            <a:ext cx="2876550" cy="369332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414B97B5-8D99-2059-09AF-E3E44941C5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02728" y="4008064"/>
            <a:ext cx="2876550" cy="207816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Text Placeholder 13">
            <a:extLst>
              <a:ext uri="{FF2B5EF4-FFF2-40B4-BE49-F238E27FC236}">
                <a16:creationId xmlns:a16="http://schemas.microsoft.com/office/drawing/2014/main" id="{2E163DC9-5146-1BCD-60F5-8EF56CDA0C7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02728" y="4242232"/>
            <a:ext cx="2876550" cy="47011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000-000-0000    </a:t>
            </a:r>
            <a:r>
              <a:rPr lang="en-US" dirty="0" err="1"/>
              <a:t>name@gordontilden.com</a:t>
            </a:r>
            <a:endParaRPr lang="en-US" dirty="0"/>
          </a:p>
        </p:txBody>
      </p:sp>
      <p:sp>
        <p:nvSpPr>
          <p:cNvPr id="48" name="Picture Placeholder 21">
            <a:extLst>
              <a:ext uri="{FF2B5EF4-FFF2-40B4-BE49-F238E27FC236}">
                <a16:creationId xmlns:a16="http://schemas.microsoft.com/office/drawing/2014/main" id="{6133DA1C-7376-040C-E4FF-7E62076C7B3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67955" y="3598834"/>
            <a:ext cx="1232478" cy="123392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17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Use 1-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EB93F-2311-2808-2111-FD38366DD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27" y="310827"/>
            <a:ext cx="11273673" cy="13255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FB048-8927-8465-4600-085E887A1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128" y="1636390"/>
            <a:ext cx="11273672" cy="4027983"/>
          </a:xfrm>
        </p:spPr>
        <p:txBody>
          <a:bodyPr anchor="ctr" anchorCtr="0"/>
          <a:lstStyle>
            <a:lvl1pPr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BFDD7-D578-DDB6-38D1-2EACCAE5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5975-1B6E-4044-9629-A59B137552F8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CA5CF-1E91-7BAB-C5F8-628926EE1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927A3-9255-4C9F-4BDC-0884BCAE9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Google Shape;147;p20">
            <a:extLst>
              <a:ext uri="{FF2B5EF4-FFF2-40B4-BE49-F238E27FC236}">
                <a16:creationId xmlns:a16="http://schemas.microsoft.com/office/drawing/2014/main" id="{34FFD13D-2361-3D66-8B11-09B25AC6B619}"/>
              </a:ext>
            </a:extLst>
          </p:cNvPr>
          <p:cNvSpPr/>
          <p:nvPr userDrawn="1"/>
        </p:nvSpPr>
        <p:spPr>
          <a:xfrm>
            <a:off x="0" y="470314"/>
            <a:ext cx="137100" cy="949131"/>
          </a:xfrm>
          <a:prstGeom prst="rect">
            <a:avLst/>
          </a:prstGeom>
          <a:solidFill>
            <a:srgbClr val="5E5E62">
              <a:alpha val="18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7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Use 1-Column Dark">
    <p:bg>
      <p:bgPr>
        <a:solidFill>
          <a:srgbClr val="424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EB93F-2311-2808-2111-FD38366DD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27" y="310827"/>
            <a:ext cx="11273673" cy="1325563"/>
          </a:xfrm>
        </p:spPr>
        <p:txBody>
          <a:bodyPr/>
          <a:lstStyle>
            <a:lvl1pPr>
              <a:defRPr b="1" i="0">
                <a:solidFill>
                  <a:srgbClr val="DF6A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FB048-8927-8465-4600-085E887A1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128" y="1636390"/>
            <a:ext cx="11273672" cy="4027983"/>
          </a:xfrm>
        </p:spPr>
        <p:txBody>
          <a:bodyPr anchor="ctr" anchorCtr="0"/>
          <a:lstStyle>
            <a:lvl1pPr>
              <a:spcAft>
                <a:spcPts val="60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Aft>
                <a:spcPts val="60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Aft>
                <a:spcPts val="60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Aft>
                <a:spcPts val="60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Aft>
                <a:spcPts val="60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BFDD7-D578-DDB6-38D1-2EACCAE5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5975-1B6E-4044-9629-A59B137552F8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CA5CF-1E91-7BAB-C5F8-628926EE1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© Gordon Tilden Thomas Cordell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927A3-9255-4C9F-4BDC-0884BCAE9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1479EF2-BB99-344C-9739-D9131B54F22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DE8C3B-2027-1216-F060-56707423A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905"/>
          <a:stretch/>
        </p:blipFill>
        <p:spPr>
          <a:xfrm>
            <a:off x="457199" y="6438019"/>
            <a:ext cx="3932237" cy="419981"/>
          </a:xfrm>
          <a:prstGeom prst="rect">
            <a:avLst/>
          </a:prstGeom>
        </p:spPr>
      </p:pic>
      <p:sp>
        <p:nvSpPr>
          <p:cNvPr id="10" name="Google Shape;147;p20">
            <a:extLst>
              <a:ext uri="{FF2B5EF4-FFF2-40B4-BE49-F238E27FC236}">
                <a16:creationId xmlns:a16="http://schemas.microsoft.com/office/drawing/2014/main" id="{06F5C669-B311-8CA4-1679-06B49CE51454}"/>
              </a:ext>
            </a:extLst>
          </p:cNvPr>
          <p:cNvSpPr/>
          <p:nvPr userDrawn="1"/>
        </p:nvSpPr>
        <p:spPr>
          <a:xfrm>
            <a:off x="1" y="470313"/>
            <a:ext cx="151254" cy="949131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40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Use 1-Column w/Sub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EB93F-2311-2808-2111-FD38366DD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27" y="310827"/>
            <a:ext cx="11273673" cy="13255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FB048-8927-8465-4600-085E887A1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128" y="2383565"/>
            <a:ext cx="11273672" cy="3946116"/>
          </a:xfrm>
        </p:spPr>
        <p:txBody>
          <a:bodyPr/>
          <a:lstStyle>
            <a:lvl1pPr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BFDD7-D578-DDB6-38D1-2EACCAE5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5975-1B6E-4044-9629-A59B137552F8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CA5CF-1E91-7BAB-C5F8-628926EE1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927A3-9255-4C9F-4BDC-0884BCAE9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BF2D21A-BFD1-76D2-E046-989B5708385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62716" y="1721070"/>
            <a:ext cx="11268156" cy="51962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Google Shape;147;p20">
            <a:extLst>
              <a:ext uri="{FF2B5EF4-FFF2-40B4-BE49-F238E27FC236}">
                <a16:creationId xmlns:a16="http://schemas.microsoft.com/office/drawing/2014/main" id="{03754141-04AB-CC7D-46B4-1343A7950230}"/>
              </a:ext>
            </a:extLst>
          </p:cNvPr>
          <p:cNvSpPr/>
          <p:nvPr userDrawn="1"/>
        </p:nvSpPr>
        <p:spPr>
          <a:xfrm>
            <a:off x="1" y="470313"/>
            <a:ext cx="151254" cy="949131"/>
          </a:xfrm>
          <a:prstGeom prst="rect">
            <a:avLst/>
          </a:prstGeom>
          <a:solidFill>
            <a:srgbClr val="5E5E62">
              <a:alpha val="18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478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Use 1-Column w/Subtitle Dark">
    <p:bg>
      <p:bgPr>
        <a:solidFill>
          <a:srgbClr val="424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EB93F-2311-2808-2111-FD38366DD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27" y="310827"/>
            <a:ext cx="11273673" cy="1325563"/>
          </a:xfrm>
        </p:spPr>
        <p:txBody>
          <a:bodyPr/>
          <a:lstStyle>
            <a:lvl1pPr>
              <a:defRPr b="1" i="0">
                <a:solidFill>
                  <a:srgbClr val="DF6A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FB048-8927-8465-4600-085E887A1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128" y="2383565"/>
            <a:ext cx="11273672" cy="3946116"/>
          </a:xfrm>
        </p:spPr>
        <p:txBody>
          <a:bodyPr/>
          <a:lstStyle>
            <a:lvl1pPr>
              <a:spcAft>
                <a:spcPts val="60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Aft>
                <a:spcPts val="60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Aft>
                <a:spcPts val="60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Aft>
                <a:spcPts val="60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Aft>
                <a:spcPts val="60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BFDD7-D578-DDB6-38D1-2EACCAE5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5975-1B6E-4044-9629-A59B137552F8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CA5CF-1E91-7BAB-C5F8-628926EE1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© Gordon Tilden Thomas Cordell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927A3-9255-4C9F-4BDC-0884BCAE9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1479EF2-BB99-344C-9739-D9131B54F2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BF2D21A-BFD1-76D2-E046-989B5708385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62716" y="1721070"/>
            <a:ext cx="11268156" cy="51962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E65E79E-9EE1-C5E8-D026-63C9B58855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905"/>
          <a:stretch/>
        </p:blipFill>
        <p:spPr>
          <a:xfrm>
            <a:off x="457199" y="6438019"/>
            <a:ext cx="3932237" cy="419981"/>
          </a:xfrm>
          <a:prstGeom prst="rect">
            <a:avLst/>
          </a:prstGeom>
        </p:spPr>
      </p:pic>
      <p:sp>
        <p:nvSpPr>
          <p:cNvPr id="20" name="Google Shape;147;p20">
            <a:extLst>
              <a:ext uri="{FF2B5EF4-FFF2-40B4-BE49-F238E27FC236}">
                <a16:creationId xmlns:a16="http://schemas.microsoft.com/office/drawing/2014/main" id="{07383065-1B00-17C9-8D67-9ACD9FCC6572}"/>
              </a:ext>
            </a:extLst>
          </p:cNvPr>
          <p:cNvSpPr/>
          <p:nvPr userDrawn="1"/>
        </p:nvSpPr>
        <p:spPr>
          <a:xfrm>
            <a:off x="1" y="470313"/>
            <a:ext cx="151254" cy="949131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5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Image Single Column Whit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935742-F3ED-EBD9-6391-7DB76FFAD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81709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31D65-B0FE-C02B-67C2-EA362242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94436"/>
            <a:ext cx="3932237" cy="4873625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rgbClr val="DF6A2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64D65-E3FB-0900-D993-8426B6E25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2AAE-7A6A-3041-8640-644B6E497AEF}" type="datetime1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42141-E396-8E66-EE45-634271EC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8715" y="6412912"/>
            <a:ext cx="4114800" cy="365125"/>
          </a:xfrm>
        </p:spPr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E6801-3336-1022-67AE-10D9DA80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0980"/>
            <a:ext cx="347868" cy="365125"/>
          </a:xfrm>
        </p:spPr>
        <p:txBody>
          <a:bodyPr/>
          <a:lstStyle/>
          <a:p>
            <a:fld id="{11479EF2-BB99-344C-9739-D9131B54F22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7006E6-A835-3EFE-7F16-F699D53F7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905"/>
          <a:stretch/>
        </p:blipFill>
        <p:spPr>
          <a:xfrm>
            <a:off x="457199" y="6438019"/>
            <a:ext cx="3932237" cy="41998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7F457F-235F-7F93-E2B5-5730B7718FE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83188" y="894437"/>
            <a:ext cx="6172200" cy="4873625"/>
          </a:xfrm>
        </p:spPr>
        <p:txBody>
          <a:bodyPr anchor="ctr" anchorCtr="0">
            <a:normAutofit/>
          </a:bodyPr>
          <a:lstStyle>
            <a:lvl1pPr>
              <a:spcAft>
                <a:spcPts val="600"/>
              </a:spcAft>
              <a:defRPr sz="1800"/>
            </a:lvl1pPr>
            <a:lvl2pPr>
              <a:spcAft>
                <a:spcPts val="600"/>
              </a:spcAft>
              <a:defRPr sz="1800"/>
            </a:lvl2pPr>
            <a:lvl3pPr>
              <a:spcAft>
                <a:spcPts val="600"/>
              </a:spcAft>
              <a:defRPr sz="18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909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Image Single Column Whit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935742-F3ED-EBD9-6391-7DB76FFAD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81709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31D65-B0FE-C02B-67C2-EA362242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94438"/>
            <a:ext cx="3932237" cy="4873624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548DA-677B-DD1F-D2D4-F55A3D1B8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894437"/>
            <a:ext cx="6172200" cy="4873625"/>
          </a:xfrm>
        </p:spPr>
        <p:txBody>
          <a:bodyPr anchor="ctr" anchorCtr="0">
            <a:normAutofit/>
          </a:bodyPr>
          <a:lstStyle>
            <a:lvl1pPr>
              <a:spcAft>
                <a:spcPts val="600"/>
              </a:spcAft>
              <a:defRPr sz="1800"/>
            </a:lvl1pPr>
            <a:lvl2pPr>
              <a:spcAft>
                <a:spcPts val="600"/>
              </a:spcAft>
              <a:defRPr sz="1800"/>
            </a:lvl2pPr>
            <a:lvl3pPr>
              <a:spcAft>
                <a:spcPts val="600"/>
              </a:spcAft>
              <a:defRPr sz="18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64D65-E3FB-0900-D993-8426B6E25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75AB-66B7-6D4E-9DDB-533A8C3E7787}" type="datetime1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42141-E396-8E66-EE45-634271EC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8715" y="6412912"/>
            <a:ext cx="4114800" cy="365125"/>
          </a:xfrm>
        </p:spPr>
        <p:txBody>
          <a:bodyPr/>
          <a:lstStyle/>
          <a:p>
            <a:r>
              <a:rPr lang="en-US" dirty="0"/>
              <a:t>© Gordon Tilden Thomas Cordell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E6801-3336-1022-67AE-10D9DA80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0980"/>
            <a:ext cx="354793" cy="365125"/>
          </a:xfrm>
        </p:spPr>
        <p:txBody>
          <a:bodyPr/>
          <a:lstStyle/>
          <a:p>
            <a:fld id="{11479EF2-BB99-344C-9739-D9131B54F22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7006E6-A835-3EFE-7F16-F699D53F7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905"/>
          <a:stretch/>
        </p:blipFill>
        <p:spPr>
          <a:xfrm>
            <a:off x="457199" y="6438019"/>
            <a:ext cx="3932237" cy="41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Image Single Column Dark_01">
    <p:bg>
      <p:bgPr>
        <a:solidFill>
          <a:srgbClr val="DF6A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935742-F3ED-EBD9-6391-7DB76FFAD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81709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31D65-B0FE-C02B-67C2-EA362242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94436"/>
            <a:ext cx="3932237" cy="4873625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64D65-E3FB-0900-D993-8426B6E25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2AAE-7A6A-3041-8640-644B6E497AEF}" type="datetime1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42141-E396-8E66-EE45-634271EC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78715" y="6412912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Gordon Tilden Thomas Cordell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E6801-3336-1022-67AE-10D9DA80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4357" y="6410980"/>
            <a:ext cx="3478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479EF2-BB99-344C-9739-D9131B54F22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7006E6-A835-3EFE-7F16-F699D53F7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905"/>
          <a:stretch/>
        </p:blipFill>
        <p:spPr>
          <a:xfrm>
            <a:off x="457199" y="6438019"/>
            <a:ext cx="3932237" cy="41998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E44DCA-4308-F710-36CB-9F40AC090B0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83188" y="894437"/>
            <a:ext cx="6172200" cy="4873625"/>
          </a:xfrm>
        </p:spPr>
        <p:txBody>
          <a:bodyPr anchor="ctr" anchorCtr="0">
            <a:normAutofit/>
          </a:bodyPr>
          <a:lstStyle>
            <a:lvl1pPr>
              <a:spcAft>
                <a:spcPts val="600"/>
              </a:spcAft>
              <a:buClr>
                <a:srgbClr val="424245"/>
              </a:buClr>
              <a:defRPr sz="18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buClr>
                <a:srgbClr val="424245"/>
              </a:buClr>
              <a:defRPr sz="18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buClr>
                <a:srgbClr val="424245"/>
              </a:buClr>
              <a:defRPr sz="18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buClr>
                <a:srgbClr val="424245"/>
              </a:buClr>
              <a:defRPr sz="18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buClr>
                <a:srgbClr val="424245"/>
              </a:buClr>
              <a:defRPr sz="18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31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08D30E-ED41-03BE-355D-0DE117EE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09435"/>
            <a:ext cx="112776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07B63-C77F-5AA4-B288-FCC0F5B3D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839" y="1856581"/>
            <a:ext cx="112689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7C87D-6CD4-0E1A-5085-E714C2008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5839" y="8770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31BBD82-2E78-9A40-8382-52C8054A22FE}" type="datetime1">
              <a:rPr lang="en-US" smtClean="0"/>
              <a:t>11/6/2025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3EDC4-E2C4-DF96-C8EC-5F4B8BAEC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76529" y="64129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© Gordon Tilden Thomas Cordell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AC756-6E73-6B33-93A0-A8A7BDEDA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357" y="6413645"/>
            <a:ext cx="347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tint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fld id="{11479EF2-BB99-344C-9739-D9131B54F22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70908B-3079-B583-0350-B5429AB62E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hqprint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075"/>
          <a:stretch/>
        </p:blipFill>
        <p:spPr>
          <a:xfrm>
            <a:off x="457199" y="6446770"/>
            <a:ext cx="3932237" cy="41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0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71" r:id="rId3"/>
    <p:sldLayoutId id="2147483672" r:id="rId4"/>
    <p:sldLayoutId id="2147483673" r:id="rId5"/>
    <p:sldLayoutId id="2147483650" r:id="rId6"/>
    <p:sldLayoutId id="2147483675" r:id="rId7"/>
    <p:sldLayoutId id="2147483664" r:id="rId8"/>
    <p:sldLayoutId id="2147483678" r:id="rId9"/>
    <p:sldLayoutId id="2147483679" r:id="rId10"/>
    <p:sldLayoutId id="2147483657" r:id="rId11"/>
    <p:sldLayoutId id="2147483674" r:id="rId12"/>
    <p:sldLayoutId id="2147483652" r:id="rId13"/>
    <p:sldLayoutId id="2147483680" r:id="rId14"/>
    <p:sldLayoutId id="2147483653" r:id="rId15"/>
    <p:sldLayoutId id="2147483681" r:id="rId16"/>
    <p:sldLayoutId id="2147483682" r:id="rId17"/>
    <p:sldLayoutId id="2147483665" r:id="rId18"/>
    <p:sldLayoutId id="2147483654" r:id="rId19"/>
    <p:sldLayoutId id="2147483655" r:id="rId20"/>
    <p:sldLayoutId id="2147483683" r:id="rId21"/>
    <p:sldLayoutId id="2147483685" r:id="rId22"/>
    <p:sldLayoutId id="2147483686" r:id="rId23"/>
    <p:sldLayoutId id="2147483684" r:id="rId24"/>
    <p:sldLayoutId id="2147483668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DF6A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rgbClr val="DF6A2E"/>
        </a:buClr>
        <a:buFont typeface="Arial" panose="020B0604020202020204" pitchFamily="34" charset="0"/>
        <a:buChar char="•"/>
        <a:defRPr sz="2000" b="0" i="0" kern="1200">
          <a:solidFill>
            <a:srgbClr val="5E5E6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rgbClr val="DF6A2E"/>
        </a:buClr>
        <a:buFont typeface="Arial" panose="020B0604020202020204" pitchFamily="34" charset="0"/>
        <a:buChar char="•"/>
        <a:defRPr sz="2000" b="0" i="0" kern="1200">
          <a:solidFill>
            <a:srgbClr val="5E5E6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rgbClr val="DF6A2E"/>
        </a:buClr>
        <a:buFont typeface="Arial" panose="020B0604020202020204" pitchFamily="34" charset="0"/>
        <a:buChar char="•"/>
        <a:defRPr sz="2000" b="0" i="0" kern="1200">
          <a:solidFill>
            <a:srgbClr val="5E5E6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rgbClr val="DF6A2E"/>
        </a:buClr>
        <a:buFont typeface="Arial" panose="020B0604020202020204" pitchFamily="34" charset="0"/>
        <a:buChar char="•"/>
        <a:defRPr sz="2000" b="0" i="0" kern="1200">
          <a:solidFill>
            <a:srgbClr val="5E5E6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rgbClr val="DF6A2E"/>
        </a:buClr>
        <a:buFont typeface="Arial" panose="020B0604020202020204" pitchFamily="34" charset="0"/>
        <a:buChar char="•"/>
        <a:defRPr sz="2000" b="0" i="0" kern="1200">
          <a:solidFill>
            <a:srgbClr val="5E5E6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D3C62-500E-B0A0-A5B9-6211AA0AFC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9655" y="1127558"/>
            <a:ext cx="10072689" cy="2387600"/>
          </a:xfrm>
        </p:spPr>
        <p:txBody>
          <a:bodyPr>
            <a:normAutofit/>
          </a:bodyPr>
          <a:lstStyle/>
          <a:p>
            <a:pPr algn="ctr"/>
            <a:r>
              <a:rPr lang="en-US" i="1" dirty="0"/>
              <a:t>Turning the Screws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2F0FAC-B702-BBDE-11DB-E8A37FB5C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9654" y="3581256"/>
            <a:ext cx="10072689" cy="165576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Tools for Policyholders When Coverage and  Exposure are Disputed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CEBA0-236B-84EE-9331-068E71B9C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D167A-411D-388A-4863-7F252EA56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 descr="Turn The Screw GIFs - Find &amp; Share on GIPHY">
            <a:extLst>
              <a:ext uri="{FF2B5EF4-FFF2-40B4-BE49-F238E27FC236}">
                <a16:creationId xmlns:a16="http://schemas.microsoft.com/office/drawing/2014/main" id="{1756BFC9-23DD-C4C5-54F0-680B889EFD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8" y="-1893498"/>
            <a:ext cx="12132622" cy="12132622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31338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97F68-9EBC-5535-4428-98E7AE613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1C571-8502-5AC5-F3C7-DB0E95BE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620" y="4641094"/>
            <a:ext cx="5868638" cy="1520696"/>
          </a:xfrm>
        </p:spPr>
        <p:txBody>
          <a:bodyPr anchor="t">
            <a:normAutofit/>
          </a:bodyPr>
          <a:lstStyle/>
          <a:p>
            <a:pPr algn="ctr"/>
            <a:r>
              <a:rPr lang="en-US" sz="5400" dirty="0"/>
              <a:t>Hammer Letters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 descr="A hammer on a stone&#10;&#10;AI-generated content may be incorrect.">
            <a:extLst>
              <a:ext uri="{FF2B5EF4-FFF2-40B4-BE49-F238E27FC236}">
                <a16:creationId xmlns:a16="http://schemas.microsoft.com/office/drawing/2014/main" id="{DEF43BF2-82E7-D0A4-7F0C-3A7624E77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946" y="0"/>
            <a:ext cx="6991987" cy="4507992"/>
          </a:xfrm>
          <a:prstGeom prst="rect">
            <a:avLst/>
          </a:prstGeom>
          <a:noFill/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63FB51-E153-5F70-209E-2B345DA68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67643" y="4756117"/>
            <a:ext cx="9306719" cy="1520695"/>
          </a:xfrm>
        </p:spPr>
        <p:txBody>
          <a:bodyPr>
            <a:normAutofit/>
          </a:bodyPr>
          <a:lstStyle/>
          <a:p>
            <a:endParaRPr lang="en-JM" dirty="0"/>
          </a:p>
          <a:p>
            <a:endParaRPr lang="en-JM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3D67F9-8C5E-450F-9D51-D9D9FDC9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7385" y="6408608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3B2FA-0813-5ED9-F043-50604EF3F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6577" y="6409341"/>
            <a:ext cx="3456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5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A05D0-1157-CC69-B669-56A6E5139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ACFF5-5DD6-76B2-B599-F230BB79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DF6A2E"/>
                </a:solidFill>
              </a:rPr>
              <a:t>Hammer Letter</a:t>
            </a:r>
            <a:br>
              <a:rPr lang="en-US" dirty="0">
                <a:solidFill>
                  <a:srgbClr val="DF6A2E"/>
                </a:solidFill>
              </a:rPr>
            </a:br>
            <a:r>
              <a:rPr lang="en-US" sz="2800" dirty="0">
                <a:solidFill>
                  <a:srgbClr val="DF6A2E"/>
                </a:solidFill>
              </a:rPr>
              <a:t>(What is it?)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CDB6E2-4C02-F2E8-B181-B150323B4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B92D6-F28C-B004-F6E0-99DAEB4FB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B53F789-8812-FEC9-02A4-B6B41B433FAC}"/>
              </a:ext>
            </a:extLst>
          </p:cNvPr>
          <p:cNvSpPr txBox="1">
            <a:spLocks/>
          </p:cNvSpPr>
          <p:nvPr/>
        </p:nvSpPr>
        <p:spPr>
          <a:xfrm>
            <a:off x="5281026" y="548484"/>
            <a:ext cx="6531199" cy="55165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JM" sz="2800" b="1" dirty="0">
                <a:cs typeface="Calibri"/>
              </a:rPr>
              <a:t>What is a Hammer Letter?</a:t>
            </a:r>
          </a:p>
          <a:p>
            <a:pPr lvl="1"/>
            <a:r>
              <a:rPr lang="en-US" sz="2400" dirty="0"/>
              <a:t>Demand sent by insured to primary insurer </a:t>
            </a:r>
          </a:p>
          <a:p>
            <a:pPr lvl="1"/>
            <a:r>
              <a:rPr lang="en-US" sz="2400" dirty="0"/>
              <a:t>Pressures insurer to settle/ accept offer within policy limits </a:t>
            </a:r>
            <a:r>
              <a:rPr lang="en-US" dirty="0"/>
              <a:t>(can be sent by plaintiff’s counsel directly to defendant’s insurer)</a:t>
            </a:r>
            <a:endParaRPr lang="en-JM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71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88F03-FA51-9B36-A749-3EC1A0A98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91443-38A6-DFCB-1C0B-3BBA15624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DF6A2E"/>
                </a:solidFill>
              </a:rPr>
              <a:t>Hammer Letter</a:t>
            </a:r>
            <a:br>
              <a:rPr lang="en-US" dirty="0">
                <a:solidFill>
                  <a:srgbClr val="DF6A2E"/>
                </a:solidFill>
              </a:rPr>
            </a:br>
            <a:r>
              <a:rPr lang="en-US" sz="2800" dirty="0">
                <a:solidFill>
                  <a:srgbClr val="DF6A2E"/>
                </a:solidFill>
              </a:rPr>
              <a:t>(What is its purpose?)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DC5444-3748-CD5D-95E3-2F5B8D7B4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9355C-0051-E554-D0F3-7958F0FC9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06E54834-0D1C-5BC3-781D-AA054CD6174F}"/>
              </a:ext>
            </a:extLst>
          </p:cNvPr>
          <p:cNvSpPr txBox="1">
            <a:spLocks/>
          </p:cNvSpPr>
          <p:nvPr/>
        </p:nvSpPr>
        <p:spPr>
          <a:xfrm>
            <a:off x="5281026" y="341327"/>
            <a:ext cx="6531199" cy="55165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JM" sz="2800" b="1" dirty="0">
                <a:cs typeface="Calibri"/>
              </a:rPr>
              <a:t>What is its purpose?</a:t>
            </a:r>
          </a:p>
          <a:p>
            <a:pPr lvl="1"/>
            <a:r>
              <a:rPr lang="en-JM" sz="2400" b="1" dirty="0">
                <a:cs typeface="Calibri"/>
              </a:rPr>
              <a:t>M</a:t>
            </a:r>
            <a:r>
              <a:rPr lang="en-US" sz="2400" dirty="0" err="1"/>
              <a:t>otivate</a:t>
            </a:r>
            <a:r>
              <a:rPr lang="en-US" sz="2400" dirty="0"/>
              <a:t> insurer to settle </a:t>
            </a:r>
          </a:p>
          <a:p>
            <a:pPr lvl="1"/>
            <a:r>
              <a:rPr lang="en-US" sz="2400" dirty="0"/>
              <a:t>Protect insured from excess of limits, uncovered, liability exposure.</a:t>
            </a:r>
            <a:endParaRPr lang="en-JM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6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959A5-A31A-4FF2-5B89-08AEF5CE7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E838E-1007-5ABA-2F06-6B15A047B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DF6A2E"/>
                </a:solidFill>
              </a:rPr>
              <a:t>Hammer Letter</a:t>
            </a:r>
            <a:br>
              <a:rPr lang="en-US" dirty="0">
                <a:solidFill>
                  <a:srgbClr val="DF6A2E"/>
                </a:solidFill>
              </a:rPr>
            </a:br>
            <a:r>
              <a:rPr lang="en-US" sz="2800" dirty="0">
                <a:solidFill>
                  <a:srgbClr val="DF6A2E"/>
                </a:solidFill>
              </a:rPr>
              <a:t>(What are the components?)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5E0F7-89ED-A790-9DEA-8D4398331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98E3D-B37D-E08A-721E-22B3DFAB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A39A751-8989-28C6-6328-5AF2F07D1313}"/>
              </a:ext>
            </a:extLst>
          </p:cNvPr>
          <p:cNvSpPr txBox="1">
            <a:spLocks/>
          </p:cNvSpPr>
          <p:nvPr/>
        </p:nvSpPr>
        <p:spPr>
          <a:xfrm>
            <a:off x="5281026" y="333162"/>
            <a:ext cx="6531199" cy="55165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BA3CDF4-D0FA-E29F-B9A1-A76E3BD0FCD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421315" y="1176553"/>
            <a:ext cx="6390910" cy="5516542"/>
          </a:xfrm>
        </p:spPr>
        <p:txBody>
          <a:bodyPr>
            <a:normAutofit/>
          </a:bodyPr>
          <a:lstStyle/>
          <a:p>
            <a:r>
              <a:rPr lang="en-JM" sz="2800" b="1" dirty="0">
                <a:cs typeface="Calibri"/>
              </a:rPr>
              <a:t>Components of Hammer Letter</a:t>
            </a:r>
          </a:p>
          <a:p>
            <a:pPr lvl="1"/>
            <a:r>
              <a:rPr lang="en-JM" sz="2200" dirty="0">
                <a:cs typeface="Calibri"/>
              </a:rPr>
              <a:t>Introduction w/ clear demand</a:t>
            </a:r>
            <a:endParaRPr lang="en-JM" dirty="0">
              <a:cs typeface="Calibri"/>
            </a:endParaRPr>
          </a:p>
          <a:p>
            <a:pPr lvl="1"/>
            <a:r>
              <a:rPr lang="en-US" sz="2200" dirty="0"/>
              <a:t>Factual background</a:t>
            </a:r>
          </a:p>
          <a:p>
            <a:pPr lvl="1"/>
            <a:r>
              <a:rPr lang="en-US" sz="2200" dirty="0"/>
              <a:t>Liability analysis (</a:t>
            </a:r>
            <a:r>
              <a:rPr lang="en-US" dirty="0"/>
              <a:t>w/ docs and case cites)</a:t>
            </a:r>
          </a:p>
          <a:p>
            <a:pPr lvl="1"/>
            <a:r>
              <a:rPr lang="en-US" sz="2200" dirty="0"/>
              <a:t>Insurers’ conduct (</a:t>
            </a:r>
            <a:r>
              <a:rPr lang="en-US" dirty="0"/>
              <a:t>WAC/CPA, bad faith, ignoring defense counsel)</a:t>
            </a:r>
          </a:p>
          <a:p>
            <a:pPr lvl="1"/>
            <a:r>
              <a:rPr lang="en-US" sz="2200" dirty="0"/>
              <a:t>Consequence (</a:t>
            </a:r>
            <a:r>
              <a:rPr lang="en-US" dirty="0"/>
              <a:t>if insurer refuses to settle)</a:t>
            </a:r>
          </a:p>
          <a:p>
            <a:pPr lvl="1"/>
            <a:r>
              <a:rPr lang="en-US" sz="2200" dirty="0"/>
              <a:t>Deadline/expiration of demand</a:t>
            </a:r>
          </a:p>
          <a:p>
            <a:endParaRPr lang="en-JM" sz="2400" dirty="0">
              <a:cs typeface="Calibri"/>
            </a:endParaRPr>
          </a:p>
          <a:p>
            <a:endParaRPr lang="en-JM" sz="1800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93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75B19-CE17-0ECD-D0B6-098D896C3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9C8B2-9362-501C-CEE9-CC4F12E15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DF6A2E"/>
                </a:solidFill>
              </a:rPr>
              <a:t>Hammer Letter</a:t>
            </a:r>
            <a:br>
              <a:rPr lang="en-US" dirty="0">
                <a:solidFill>
                  <a:srgbClr val="DF6A2E"/>
                </a:solidFill>
              </a:rPr>
            </a:br>
            <a:r>
              <a:rPr lang="en-US" sz="2800" dirty="0">
                <a:solidFill>
                  <a:srgbClr val="DF6A2E"/>
                </a:solidFill>
              </a:rPr>
              <a:t>(When to send?)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4BD8EC-EA08-936A-ED6E-8031B7750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25315-D77D-8EA6-D7EA-010B32E59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681907F-FC53-36C4-CEE5-1AFE6F602FC8}"/>
              </a:ext>
            </a:extLst>
          </p:cNvPr>
          <p:cNvSpPr txBox="1">
            <a:spLocks/>
          </p:cNvSpPr>
          <p:nvPr/>
        </p:nvSpPr>
        <p:spPr>
          <a:xfrm>
            <a:off x="5281026" y="333162"/>
            <a:ext cx="6531199" cy="55165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4661622-CEBD-C015-44D3-1CAB5B187C1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421315" y="1176553"/>
            <a:ext cx="6390910" cy="5516542"/>
          </a:xfrm>
        </p:spPr>
        <p:txBody>
          <a:bodyPr>
            <a:normAutofit/>
          </a:bodyPr>
          <a:lstStyle/>
          <a:p>
            <a:r>
              <a:rPr lang="en-JM" sz="2800" b="1" dirty="0">
                <a:cs typeface="Calibri"/>
              </a:rPr>
              <a:t>When to send a Hammer Letter</a:t>
            </a:r>
          </a:p>
          <a:p>
            <a:pPr lvl="1"/>
            <a:r>
              <a:rPr lang="en-JM" sz="2200" dirty="0">
                <a:cs typeface="Calibri"/>
              </a:rPr>
              <a:t>After valuation of the claim</a:t>
            </a:r>
            <a:endParaRPr lang="en-JM" dirty="0">
              <a:cs typeface="Calibri"/>
            </a:endParaRPr>
          </a:p>
          <a:p>
            <a:pPr lvl="1"/>
            <a:r>
              <a:rPr lang="en-US" sz="2200" dirty="0"/>
              <a:t>After Plaintiff sends demand </a:t>
            </a:r>
            <a:r>
              <a:rPr lang="en-US" dirty="0"/>
              <a:t>(outlining excess exposure/ demand within limits)</a:t>
            </a:r>
          </a:p>
          <a:p>
            <a:pPr lvl="1"/>
            <a:r>
              <a:rPr lang="en-US" sz="2200" dirty="0"/>
              <a:t>After mediation </a:t>
            </a:r>
            <a:r>
              <a:rPr lang="en-US" dirty="0"/>
              <a:t>(where given opportunity to settle within limits)</a:t>
            </a:r>
          </a:p>
          <a:p>
            <a:pPr lvl="1"/>
            <a:r>
              <a:rPr lang="en-US" sz="2200" dirty="0"/>
              <a:t>After review of defense counsel reports </a:t>
            </a:r>
            <a:r>
              <a:rPr lang="en-US" dirty="0"/>
              <a:t>(indicating excess liability/ personal liability exposure)</a:t>
            </a:r>
          </a:p>
          <a:p>
            <a:endParaRPr lang="en-JM" sz="2400" dirty="0">
              <a:cs typeface="Calibri"/>
            </a:endParaRPr>
          </a:p>
          <a:p>
            <a:endParaRPr lang="en-JM" sz="1800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26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E1E74-A58A-AF36-9708-1F6B74947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CEB29-4AE6-28B3-295C-69B56CA96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DF6A2E"/>
                </a:solidFill>
              </a:rPr>
              <a:t>Hammer Letter</a:t>
            </a:r>
            <a:br>
              <a:rPr lang="en-US" dirty="0">
                <a:solidFill>
                  <a:srgbClr val="DF6A2E"/>
                </a:solidFill>
              </a:rPr>
            </a:br>
            <a:r>
              <a:rPr lang="en-US" sz="2800" dirty="0">
                <a:solidFill>
                  <a:srgbClr val="DF6A2E"/>
                </a:solidFill>
              </a:rPr>
              <a:t>is different than </a:t>
            </a:r>
            <a:br>
              <a:rPr lang="en-US" sz="2800" dirty="0">
                <a:solidFill>
                  <a:srgbClr val="DF6A2E"/>
                </a:solidFill>
              </a:rPr>
            </a:br>
            <a:r>
              <a:rPr lang="en-US" dirty="0">
                <a:solidFill>
                  <a:srgbClr val="DF6A2E"/>
                </a:solidFill>
              </a:rPr>
              <a:t>Hammer Clause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AFD069-75B4-B3B3-9C39-46DB472C3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28FBA-8B9F-2EFA-BB1A-34FE328E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25A9B82-6820-D4BC-0A31-37CF48FCFABB}"/>
              </a:ext>
            </a:extLst>
          </p:cNvPr>
          <p:cNvSpPr txBox="1">
            <a:spLocks/>
          </p:cNvSpPr>
          <p:nvPr/>
        </p:nvSpPr>
        <p:spPr>
          <a:xfrm>
            <a:off x="5281026" y="333162"/>
            <a:ext cx="6531199" cy="55165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ADD8F10-DBAE-69EC-603D-F152D030B67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93106" y="1008296"/>
            <a:ext cx="6390910" cy="2252447"/>
          </a:xfrm>
        </p:spPr>
        <p:txBody>
          <a:bodyPr>
            <a:normAutofit/>
          </a:bodyPr>
          <a:lstStyle/>
          <a:p>
            <a:r>
              <a:rPr lang="en-JM" sz="2800" b="1" dirty="0">
                <a:cs typeface="Calibri"/>
              </a:rPr>
              <a:t>What is a Hammer Clause?</a:t>
            </a:r>
          </a:p>
          <a:p>
            <a:pPr lvl="1"/>
            <a:r>
              <a:rPr lang="en-US" sz="2200" dirty="0"/>
              <a:t>Coverage condition/ “consent to settle” clause </a:t>
            </a:r>
            <a:endParaRPr lang="en-US" dirty="0"/>
          </a:p>
          <a:p>
            <a:pPr marL="0" indent="0">
              <a:buNone/>
            </a:pPr>
            <a:endParaRPr lang="en-JM" sz="2400" dirty="0">
              <a:cs typeface="Calibri"/>
            </a:endParaRPr>
          </a:p>
          <a:p>
            <a:endParaRPr lang="en-JM" sz="1800" dirty="0">
              <a:cs typeface="Calibri"/>
            </a:endParaRP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6E1163-F1E6-3179-A6E2-22B19331D66A}"/>
              </a:ext>
            </a:extLst>
          </p:cNvPr>
          <p:cNvSpPr txBox="1">
            <a:spLocks/>
          </p:cNvSpPr>
          <p:nvPr/>
        </p:nvSpPr>
        <p:spPr>
          <a:xfrm>
            <a:off x="5393106" y="2793497"/>
            <a:ext cx="6390910" cy="36372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JM" sz="2800" b="1" dirty="0">
                <a:cs typeface="Calibri"/>
              </a:rPr>
              <a:t>What is its purpose?</a:t>
            </a:r>
          </a:p>
          <a:p>
            <a:pPr lvl="1"/>
            <a:r>
              <a:rPr lang="en-US" sz="2200" dirty="0"/>
              <a:t>Allow insurer to cap its liability based on policy</a:t>
            </a:r>
          </a:p>
          <a:p>
            <a:pPr lvl="1"/>
            <a:r>
              <a:rPr lang="en-US" sz="2200" dirty="0"/>
              <a:t>E.g., Insured has opportunity to settle, rejects it, and continues defending. Policy language states all costs incurred after rejection could be excluded, split 50/50, 80/20, or other</a:t>
            </a:r>
            <a:endParaRPr lang="en-JM" sz="2200" dirty="0">
              <a:cs typeface="Calibri"/>
            </a:endParaRPr>
          </a:p>
          <a:p>
            <a:endParaRPr lang="en-JM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17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9CF98-C720-561B-D6E7-109471515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CF491-1C9C-58AC-A69A-80B04323E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DF6A2E"/>
                </a:solidFill>
              </a:rPr>
              <a:t>Hammer Letter</a:t>
            </a:r>
            <a:br>
              <a:rPr lang="en-US" dirty="0">
                <a:solidFill>
                  <a:srgbClr val="DF6A2E"/>
                </a:solidFill>
              </a:rPr>
            </a:br>
            <a:r>
              <a:rPr lang="en-US" sz="2800" dirty="0">
                <a:solidFill>
                  <a:srgbClr val="DF6A2E"/>
                </a:solidFill>
              </a:rPr>
              <a:t>is different than </a:t>
            </a:r>
            <a:br>
              <a:rPr lang="en-US" sz="2800" dirty="0">
                <a:solidFill>
                  <a:srgbClr val="DF6A2E"/>
                </a:solidFill>
              </a:rPr>
            </a:br>
            <a:r>
              <a:rPr lang="en-US" dirty="0">
                <a:solidFill>
                  <a:srgbClr val="DF6A2E"/>
                </a:solidFill>
              </a:rPr>
              <a:t>Hammer Clause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EBBF84-1A44-423F-FCFE-AAA90699C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657AF-7517-BA6D-9984-C8567C2A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ECBA58B-4311-E508-ED5B-A57A354B9523}"/>
              </a:ext>
            </a:extLst>
          </p:cNvPr>
          <p:cNvSpPr txBox="1">
            <a:spLocks/>
          </p:cNvSpPr>
          <p:nvPr/>
        </p:nvSpPr>
        <p:spPr>
          <a:xfrm>
            <a:off x="5281026" y="333162"/>
            <a:ext cx="6531199" cy="55165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55003E-084F-114E-83E9-173D72B81EB1}"/>
              </a:ext>
            </a:extLst>
          </p:cNvPr>
          <p:cNvSpPr txBox="1">
            <a:spLocks/>
          </p:cNvSpPr>
          <p:nvPr/>
        </p:nvSpPr>
        <p:spPr>
          <a:xfrm>
            <a:off x="5281026" y="1321252"/>
            <a:ext cx="6606174" cy="36372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JM" sz="2800" b="1" dirty="0">
                <a:cs typeface="Calibri"/>
              </a:rPr>
              <a:t>Which policies may include Hammer Clauses?</a:t>
            </a:r>
          </a:p>
          <a:p>
            <a:pPr lvl="1"/>
            <a:r>
              <a:rPr lang="en-US" sz="2400" u="sng" dirty="0"/>
              <a:t>Primary Policies</a:t>
            </a:r>
            <a:r>
              <a:rPr lang="en-US" sz="2400" dirty="0"/>
              <a:t>: errors &amp; omissions policies, directors and officers, and employment practices liability policies</a:t>
            </a:r>
          </a:p>
          <a:p>
            <a:pPr marL="457200" lvl="1" indent="0">
              <a:buNone/>
            </a:pPr>
            <a:endParaRPr lang="en-US" sz="2400" dirty="0"/>
          </a:p>
          <a:p>
            <a:pPr lvl="1"/>
            <a:r>
              <a:rPr lang="en-US" sz="2400" u="sng" dirty="0"/>
              <a:t>Excess Policies</a:t>
            </a:r>
            <a:r>
              <a:rPr lang="en-US" sz="2400" dirty="0"/>
              <a:t>: allows excess insurer to limit its liability if opportunity for insured or primary insurer to settle within primary limits and they refuse</a:t>
            </a:r>
            <a:endParaRPr lang="en-JM" sz="2400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77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A9858-FD08-0FC8-2EE3-C98270A01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1DEAA-8364-CCAC-BFE2-9A046E225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DF6A2E"/>
                </a:solidFill>
              </a:rPr>
              <a:t>Hammer Letter</a:t>
            </a:r>
            <a:br>
              <a:rPr lang="en-US" dirty="0">
                <a:solidFill>
                  <a:srgbClr val="DF6A2E"/>
                </a:solidFill>
              </a:rPr>
            </a:br>
            <a:r>
              <a:rPr lang="en-US" sz="2800" dirty="0">
                <a:solidFill>
                  <a:srgbClr val="DF6A2E"/>
                </a:solidFill>
              </a:rPr>
              <a:t>is different than </a:t>
            </a:r>
            <a:br>
              <a:rPr lang="en-US" sz="2800" dirty="0">
                <a:solidFill>
                  <a:srgbClr val="DF6A2E"/>
                </a:solidFill>
              </a:rPr>
            </a:br>
            <a:r>
              <a:rPr lang="en-US" dirty="0">
                <a:solidFill>
                  <a:srgbClr val="DF6A2E"/>
                </a:solidFill>
              </a:rPr>
              <a:t>Hammer Clause</a:t>
            </a:r>
            <a:br>
              <a:rPr lang="en-US" dirty="0">
                <a:solidFill>
                  <a:srgbClr val="DF6A2E"/>
                </a:solidFill>
              </a:rPr>
            </a:br>
            <a:r>
              <a:rPr lang="en-US" sz="2800" dirty="0">
                <a:solidFill>
                  <a:srgbClr val="DF6A2E"/>
                </a:solidFill>
              </a:rPr>
              <a:t>(Example)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8ECFEE-AC00-357E-F1B9-97998FCDC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8FDD2-C204-67E7-96C5-322415404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B7EDECA-E1D9-1B2F-43B4-7172AAEDFCAD}"/>
              </a:ext>
            </a:extLst>
          </p:cNvPr>
          <p:cNvSpPr txBox="1">
            <a:spLocks/>
          </p:cNvSpPr>
          <p:nvPr/>
        </p:nvSpPr>
        <p:spPr>
          <a:xfrm>
            <a:off x="5281026" y="333162"/>
            <a:ext cx="6531199" cy="55165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C08D4C-4068-4B20-28A0-2343D8977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341" y="2166505"/>
            <a:ext cx="6610500" cy="156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8C76C-AA8E-D183-4A6F-F74C8CB05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8385B-5F01-DED7-1DC1-F58DC8E1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717" y="3995768"/>
            <a:ext cx="8408565" cy="1520696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5400" dirty="0"/>
              <a:t>Insurance Fair Conduct Act (“IFCA”)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9F4406-FBA0-F4E3-B7B4-2D075A394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67643" y="4756117"/>
            <a:ext cx="9306719" cy="1520695"/>
          </a:xfrm>
        </p:spPr>
        <p:txBody>
          <a:bodyPr>
            <a:normAutofit/>
          </a:bodyPr>
          <a:lstStyle/>
          <a:p>
            <a:endParaRPr lang="en-JM" dirty="0"/>
          </a:p>
          <a:p>
            <a:endParaRPr lang="en-JM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BA40D9-F223-3C38-DF78-DEA96A1328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7385" y="6408608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D82F3-17FA-2AAB-61F5-FE9E75ACDA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6577" y="6409341"/>
            <a:ext cx="3456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E63937-0241-7711-9C79-2403BE780063}"/>
              </a:ext>
            </a:extLst>
          </p:cNvPr>
          <p:cNvSpPr txBox="1"/>
          <p:nvPr/>
        </p:nvSpPr>
        <p:spPr>
          <a:xfrm>
            <a:off x="3113993" y="997886"/>
            <a:ext cx="60946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375"/>
              </a:spcBef>
              <a:spcAft>
                <a:spcPts val="750"/>
              </a:spcAft>
              <a:buNone/>
            </a:pPr>
            <a:r>
              <a:rPr lang="en-US" sz="6000" b="1" i="0" dirty="0">
                <a:solidFill>
                  <a:srgbClr val="DF6A2E"/>
                </a:solidFill>
                <a:effectLst/>
                <a:latin typeface="Open Sans" panose="020B0606030504020204" pitchFamily="34" charset="0"/>
              </a:rPr>
              <a:t>RCW </a:t>
            </a:r>
            <a:r>
              <a:rPr lang="en-US" sz="6000" b="1" i="0" u="none" strike="noStrike" dirty="0">
                <a:solidFill>
                  <a:srgbClr val="DF6A2E"/>
                </a:solidFill>
                <a:effectLst/>
                <a:latin typeface="Open Sans" panose="020B0606030504020204" pitchFamily="34" charset="0"/>
              </a:rPr>
              <a:t>48.30.015</a:t>
            </a:r>
            <a:endParaRPr lang="en-US" sz="6000" b="1" i="0" dirty="0">
              <a:solidFill>
                <a:srgbClr val="DF6A2E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6E52913-8301-35CB-C0AD-C493316F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12" y="1610388"/>
            <a:ext cx="571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70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FA246-1021-37A1-879C-8508B35E0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F627-9C0C-2116-E94A-42D385B0C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DF6A2E"/>
                </a:solidFill>
              </a:rPr>
              <a:t>IFCA</a:t>
            </a:r>
            <a:br>
              <a:rPr lang="en-US" dirty="0">
                <a:solidFill>
                  <a:srgbClr val="DF6A2E"/>
                </a:solidFill>
              </a:rPr>
            </a:br>
            <a:r>
              <a:rPr lang="en-US" sz="2800" dirty="0">
                <a:solidFill>
                  <a:srgbClr val="DF6A2E"/>
                </a:solidFill>
              </a:rPr>
              <a:t>(What is it?)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B26272-40E1-7D54-D9F9-9981AC287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214EE-A380-34AA-1C40-24E0932BA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963FA5D-15F2-21C5-C550-D5426988ED7B}"/>
              </a:ext>
            </a:extLst>
          </p:cNvPr>
          <p:cNvSpPr txBox="1">
            <a:spLocks/>
          </p:cNvSpPr>
          <p:nvPr/>
        </p:nvSpPr>
        <p:spPr>
          <a:xfrm>
            <a:off x="5281026" y="333162"/>
            <a:ext cx="6531199" cy="55165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67FAD4F-3FF1-BA01-A8AE-37EE19B045EE}"/>
              </a:ext>
            </a:extLst>
          </p:cNvPr>
          <p:cNvSpPr txBox="1">
            <a:spLocks/>
          </p:cNvSpPr>
          <p:nvPr/>
        </p:nvSpPr>
        <p:spPr>
          <a:xfrm>
            <a:off x="5281026" y="548484"/>
            <a:ext cx="6531199" cy="55165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JM" sz="2800" b="1" dirty="0">
                <a:cs typeface="Calibri"/>
              </a:rPr>
              <a:t>What is an IFCA letter?</a:t>
            </a:r>
          </a:p>
          <a:p>
            <a:pPr lvl="1"/>
            <a:r>
              <a:rPr lang="en-US" sz="2400" dirty="0"/>
              <a:t>Demand letter sent to insurer </a:t>
            </a:r>
          </a:p>
          <a:p>
            <a:pPr lvl="1"/>
            <a:r>
              <a:rPr lang="en-US" sz="2400" dirty="0"/>
              <a:t>Outlines unreasonable denial of coverage or payment of benefits</a:t>
            </a:r>
          </a:p>
          <a:p>
            <a:pPr lvl="1"/>
            <a:r>
              <a:rPr lang="en-US" sz="2400" dirty="0"/>
              <a:t>Outlines basis for unreasonableness</a:t>
            </a:r>
          </a:p>
          <a:p>
            <a:pPr lvl="1"/>
            <a:r>
              <a:rPr lang="en-US" sz="2400" dirty="0"/>
              <a:t>Demands insurer resolve it</a:t>
            </a:r>
          </a:p>
        </p:txBody>
      </p:sp>
    </p:spTree>
    <p:extLst>
      <p:ext uri="{BB962C8B-B14F-4D97-AF65-F5344CB8AC3E}">
        <p14:creationId xmlns:p14="http://schemas.microsoft.com/office/powerpoint/2010/main" val="12238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AB44C-CB8D-34B3-37A9-837D009DA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2AA25E9-E47E-BE4E-9E1C-926D74A1D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Discussion</a:t>
            </a:r>
            <a:br>
              <a:rPr lang="en-US" dirty="0"/>
            </a:br>
            <a:r>
              <a:rPr lang="en-US" dirty="0"/>
              <a:t>Topics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00E544-9F94-2C51-C08D-017FA8225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758195-3A1E-9335-1D30-B2D07592B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4E66A94-1424-2B5D-0111-D3AD875D37A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Policy Limits Demand</a:t>
            </a:r>
          </a:p>
          <a:p>
            <a:endParaRPr lang="en-US" sz="2400" dirty="0"/>
          </a:p>
          <a:p>
            <a:r>
              <a:rPr lang="en-US" sz="2400" dirty="0"/>
              <a:t>Hammer Letters</a:t>
            </a:r>
          </a:p>
          <a:p>
            <a:endParaRPr lang="en-US" sz="2400" dirty="0"/>
          </a:p>
          <a:p>
            <a:r>
              <a:rPr lang="en-US" sz="2400" dirty="0"/>
              <a:t>Insurance Fair Conduct Act (“IFCA”)</a:t>
            </a:r>
          </a:p>
          <a:p>
            <a:endParaRPr lang="en-US" sz="2400" dirty="0"/>
          </a:p>
          <a:p>
            <a:r>
              <a:rPr lang="en-US" sz="2400" dirty="0"/>
              <a:t>Covenant Judgments</a:t>
            </a:r>
          </a:p>
          <a:p>
            <a:endParaRPr lang="en-US" sz="2400" dirty="0"/>
          </a:p>
          <a:p>
            <a:r>
              <a:rPr lang="en-US" sz="2400" dirty="0"/>
              <a:t>Other Leverage Tools</a:t>
            </a:r>
          </a:p>
        </p:txBody>
      </p:sp>
    </p:spTree>
    <p:extLst>
      <p:ext uri="{BB962C8B-B14F-4D97-AF65-F5344CB8AC3E}">
        <p14:creationId xmlns:p14="http://schemas.microsoft.com/office/powerpoint/2010/main" val="405358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88D2A-8DF0-8E74-CB3E-6CDF104CE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6B775-F3D8-2C3A-A6F6-BED481E7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DF6A2E"/>
                </a:solidFill>
              </a:rPr>
              <a:t>IFCA</a:t>
            </a:r>
            <a:br>
              <a:rPr lang="en-US" dirty="0">
                <a:solidFill>
                  <a:srgbClr val="DF6A2E"/>
                </a:solidFill>
              </a:rPr>
            </a:br>
            <a:r>
              <a:rPr lang="en-US" sz="2800" dirty="0">
                <a:solidFill>
                  <a:srgbClr val="DF6A2E"/>
                </a:solidFill>
              </a:rPr>
              <a:t>(What are the components?)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B607C-2F6B-6A3F-59DF-91F38223E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D635A-4BCB-3584-E858-7E609332F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6695147-09D6-224A-4857-EC83E79CD4C8}"/>
              </a:ext>
            </a:extLst>
          </p:cNvPr>
          <p:cNvSpPr txBox="1">
            <a:spLocks/>
          </p:cNvSpPr>
          <p:nvPr/>
        </p:nvSpPr>
        <p:spPr>
          <a:xfrm>
            <a:off x="5281026" y="333162"/>
            <a:ext cx="6531199" cy="55165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5D39E7D-0CD9-9AAC-8AE1-B2A62A8E41E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421315" y="670729"/>
            <a:ext cx="6390910" cy="5516542"/>
          </a:xfrm>
        </p:spPr>
        <p:txBody>
          <a:bodyPr>
            <a:normAutofit/>
          </a:bodyPr>
          <a:lstStyle/>
          <a:p>
            <a:r>
              <a:rPr lang="en-JM" sz="2800" b="1" dirty="0">
                <a:cs typeface="Calibri"/>
              </a:rPr>
              <a:t>Components of IFCA Letter</a:t>
            </a:r>
          </a:p>
          <a:p>
            <a:pPr lvl="1"/>
            <a:r>
              <a:rPr lang="en-US" sz="2200" dirty="0"/>
              <a:t>Policy information</a:t>
            </a:r>
          </a:p>
          <a:p>
            <a:pPr lvl="1"/>
            <a:r>
              <a:rPr lang="en-US" sz="2200" dirty="0"/>
              <a:t>State insurer unreasonably denied coverage or payment of benefits</a:t>
            </a:r>
          </a:p>
          <a:p>
            <a:pPr lvl="1"/>
            <a:r>
              <a:rPr lang="en-US" sz="2200" dirty="0"/>
              <a:t>Describe unreasonable conduct/ denial</a:t>
            </a:r>
          </a:p>
          <a:p>
            <a:pPr lvl="1"/>
            <a:r>
              <a:rPr lang="en-US" sz="2200" dirty="0"/>
              <a:t>Detail damages suffered by insured</a:t>
            </a:r>
          </a:p>
          <a:p>
            <a:pPr lvl="1"/>
            <a:r>
              <a:rPr lang="en-US" sz="2200" dirty="0"/>
              <a:t>Send to insurer and Office of Insurance Commissioner </a:t>
            </a:r>
            <a:r>
              <a:rPr lang="en-US" sz="2200" u="sng" dirty="0"/>
              <a:t>at least 20 days before filing lawsuit</a:t>
            </a:r>
            <a:r>
              <a:rPr lang="en-US" sz="2200" dirty="0"/>
              <a:t> which includes IFCA cause of action</a:t>
            </a:r>
          </a:p>
          <a:p>
            <a:endParaRPr lang="en-JM" sz="2400" dirty="0">
              <a:cs typeface="Calibri"/>
            </a:endParaRPr>
          </a:p>
          <a:p>
            <a:endParaRPr lang="en-JM" sz="1800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0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B79C7-A9DE-2BC6-7ACD-9AC859165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F51B3-7A5D-2AFA-6C64-D19BD9656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DF6A2E"/>
                </a:solidFill>
              </a:rPr>
              <a:t>IFCA</a:t>
            </a:r>
            <a:br>
              <a:rPr lang="en-US" dirty="0">
                <a:solidFill>
                  <a:srgbClr val="DF6A2E"/>
                </a:solidFill>
              </a:rPr>
            </a:br>
            <a:r>
              <a:rPr lang="en-US" sz="2800" dirty="0">
                <a:solidFill>
                  <a:srgbClr val="DF6A2E"/>
                </a:solidFill>
              </a:rPr>
              <a:t>(What are the components?)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269520-33B9-02C0-A05C-F26D381E1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F242E-B88C-8051-B805-5770A243A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AF32333-32A7-3A67-C8C4-583356973A44}"/>
              </a:ext>
            </a:extLst>
          </p:cNvPr>
          <p:cNvSpPr txBox="1">
            <a:spLocks/>
          </p:cNvSpPr>
          <p:nvPr/>
        </p:nvSpPr>
        <p:spPr>
          <a:xfrm>
            <a:off x="5281026" y="333162"/>
            <a:ext cx="6531199" cy="55165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DA65496A-7789-739B-ECFC-26E4B788231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421315" y="670729"/>
            <a:ext cx="6390910" cy="5516542"/>
          </a:xfrm>
        </p:spPr>
        <p:txBody>
          <a:bodyPr>
            <a:normAutofit/>
          </a:bodyPr>
          <a:lstStyle/>
          <a:p>
            <a:r>
              <a:rPr lang="en-JM" sz="2800" b="1" dirty="0">
                <a:cs typeface="Calibri"/>
              </a:rPr>
              <a:t>Why and When to Send IFCA Letter</a:t>
            </a:r>
          </a:p>
          <a:p>
            <a:pPr lvl="1"/>
            <a:r>
              <a:rPr lang="en-US" sz="2200" dirty="0"/>
              <a:t>Notify insurer of intent to file suit</a:t>
            </a:r>
          </a:p>
          <a:p>
            <a:pPr lvl="1"/>
            <a:r>
              <a:rPr lang="en-US" sz="2200" dirty="0"/>
              <a:t>Comply with 20-day IFCA notice under RCW 48.30.015</a:t>
            </a:r>
          </a:p>
          <a:p>
            <a:pPr lvl="1"/>
            <a:r>
              <a:rPr lang="en-US" sz="2200" dirty="0"/>
              <a:t>Motivate insurer to engage in settlement discussions </a:t>
            </a:r>
          </a:p>
          <a:p>
            <a:endParaRPr lang="en-JM" sz="2400" dirty="0">
              <a:cs typeface="Calibri"/>
            </a:endParaRPr>
          </a:p>
          <a:p>
            <a:endParaRPr lang="en-JM" sz="1800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2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DF55D-5D00-1366-417B-594DE21FA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7D906-2F4C-FAA2-4B32-823B59472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DF6A2E"/>
                </a:solidFill>
              </a:rPr>
              <a:t>IFCA</a:t>
            </a:r>
            <a:br>
              <a:rPr lang="en-US" dirty="0">
                <a:solidFill>
                  <a:srgbClr val="DF6A2E"/>
                </a:solidFill>
              </a:rPr>
            </a:br>
            <a:r>
              <a:rPr lang="en-US" sz="2800" dirty="0">
                <a:solidFill>
                  <a:srgbClr val="DF6A2E"/>
                </a:solidFill>
              </a:rPr>
              <a:t>(IFCA Cover Sheet)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06CF39-CF6F-93B6-28EF-40D98D204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828BE-6A76-3041-A5D5-865813FAB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0DB79A9-06EF-4768-DB4B-1A0874E56E7B}"/>
              </a:ext>
            </a:extLst>
          </p:cNvPr>
          <p:cNvSpPr txBox="1">
            <a:spLocks/>
          </p:cNvSpPr>
          <p:nvPr/>
        </p:nvSpPr>
        <p:spPr>
          <a:xfrm>
            <a:off x="5281026" y="333162"/>
            <a:ext cx="6531199" cy="55165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2DC2A7-E18A-0BA3-6415-EEF1A0670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57" y="477862"/>
            <a:ext cx="5377535" cy="570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6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8EB72-8E13-CBDB-6208-E3B32DA7A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6ED48-B3EE-FF0A-F1AC-1321BB6D1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POLLING QUESTION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7678A3-D11A-3AFA-1D11-086DEBC68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E409B-B9D3-CDF8-E9DD-E6F4CAC2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C03C62C-4193-363D-CDA8-1C34260056DB}"/>
              </a:ext>
            </a:extLst>
          </p:cNvPr>
          <p:cNvSpPr txBox="1">
            <a:spLocks/>
          </p:cNvSpPr>
          <p:nvPr/>
        </p:nvSpPr>
        <p:spPr>
          <a:xfrm>
            <a:off x="5281026" y="333162"/>
            <a:ext cx="6531199" cy="55165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42424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08F53BD-25DF-3544-2CA5-06115AA82DE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16928" y="0"/>
            <a:ext cx="7375071" cy="6524838"/>
          </a:xfrm>
        </p:spPr>
        <p:txBody>
          <a:bodyPr>
            <a:normAutofit/>
          </a:bodyPr>
          <a:lstStyle/>
          <a:p>
            <a:r>
              <a:rPr lang="en-US" sz="2600" dirty="0"/>
              <a:t>You need to provide </a:t>
            </a:r>
            <a:r>
              <a:rPr lang="en-US" sz="2600" b="1" dirty="0"/>
              <a:t>_____</a:t>
            </a:r>
            <a:r>
              <a:rPr lang="en-US" sz="2600" dirty="0"/>
              <a:t> notice to the insurance company and the Washington State Office of the Insurance Commissioner </a:t>
            </a:r>
            <a:r>
              <a:rPr lang="en-US" sz="2600" b="1" dirty="0"/>
              <a:t>before</a:t>
            </a:r>
            <a:r>
              <a:rPr lang="en-US" sz="2600" dirty="0"/>
              <a:t> suing an insurance company under the Insurance Fair Conduct Act.</a:t>
            </a:r>
          </a:p>
          <a:p>
            <a:pPr marL="914400" lvl="1" indent="-457200">
              <a:buAutoNum type="alphaUcPeriod"/>
            </a:pPr>
            <a:r>
              <a:rPr lang="en-US" sz="2600" dirty="0">
                <a:cs typeface="Calibri"/>
              </a:rPr>
              <a:t>1 Day</a:t>
            </a:r>
          </a:p>
          <a:p>
            <a:pPr marL="914400" lvl="1" indent="-457200">
              <a:buAutoNum type="alphaUcPeriod"/>
            </a:pPr>
            <a:r>
              <a:rPr lang="en-US" sz="2600" dirty="0">
                <a:cs typeface="Calibri"/>
              </a:rPr>
              <a:t>20 Days</a:t>
            </a:r>
          </a:p>
          <a:p>
            <a:pPr marL="914400" lvl="1" indent="-457200">
              <a:buAutoNum type="alphaUcPeriod"/>
            </a:pPr>
            <a:r>
              <a:rPr lang="en-US" sz="2600" dirty="0">
                <a:cs typeface="Calibri"/>
              </a:rPr>
              <a:t>180 Days</a:t>
            </a:r>
          </a:p>
          <a:p>
            <a:pPr marL="914400" lvl="1" indent="-457200">
              <a:buAutoNum type="alphaUcPeriod"/>
            </a:pPr>
            <a:r>
              <a:rPr lang="en-US" sz="2600" dirty="0">
                <a:cs typeface="Calibri"/>
              </a:rPr>
              <a:t>365 Days</a:t>
            </a:r>
            <a:endParaRPr lang="en-JM" sz="2600" dirty="0">
              <a:cs typeface="Calibri"/>
            </a:endParaRPr>
          </a:p>
          <a:p>
            <a:endParaRPr lang="en-JM" sz="1800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33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A05FB-D696-C431-371E-B775BFD23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CEEDF-5155-12F9-DB48-65BBB8214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620" y="4641094"/>
            <a:ext cx="5868638" cy="1520696"/>
          </a:xfrm>
        </p:spPr>
        <p:txBody>
          <a:bodyPr anchor="t">
            <a:normAutofit/>
          </a:bodyPr>
          <a:lstStyle/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BD48DD-D2BB-9894-1371-BA4156632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8844" y="4581380"/>
            <a:ext cx="11274312" cy="1520695"/>
          </a:xfrm>
        </p:spPr>
        <p:txBody>
          <a:bodyPr>
            <a:normAutofit/>
          </a:bodyPr>
          <a:lstStyle/>
          <a:p>
            <a:pPr algn="ctr"/>
            <a:r>
              <a:rPr lang="en-JM" sz="4200" dirty="0">
                <a:solidFill>
                  <a:srgbClr val="DF6A2E"/>
                </a:solidFill>
              </a:rPr>
              <a:t>Stipulated Judgment, Settlement Agreement, and Covenant Not to Execute</a:t>
            </a:r>
          </a:p>
          <a:p>
            <a:endParaRPr lang="en-JM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ACC06B-06B2-14F8-8553-1946DB673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7385" y="6408608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53AD74-D2EE-DE6A-A843-F6667B7D7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6577" y="6409341"/>
            <a:ext cx="3456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ED688-2AB7-7B6D-ABAE-4F2006F43E8E}"/>
              </a:ext>
            </a:extLst>
          </p:cNvPr>
          <p:cNvSpPr txBox="1"/>
          <p:nvPr/>
        </p:nvSpPr>
        <p:spPr>
          <a:xfrm>
            <a:off x="1334366" y="1868568"/>
            <a:ext cx="95232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dirty="0"/>
              <a:t>ℭ𝔬𝔳𝔢𝔫𝔞𝔫𝔱 𝔍𝔲𝔡𝔤𝔪𝔢𝔫𝔱</a:t>
            </a:r>
          </a:p>
        </p:txBody>
      </p:sp>
    </p:spTree>
    <p:extLst>
      <p:ext uri="{BB962C8B-B14F-4D97-AF65-F5344CB8AC3E}">
        <p14:creationId xmlns:p14="http://schemas.microsoft.com/office/powerpoint/2010/main" val="356242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A52E3-6307-C8C1-04B9-291AC7CDE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FE387-3F54-1A46-9DF4-5E0B8C00F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226" y="4519936"/>
            <a:ext cx="7121544" cy="1520696"/>
          </a:xfrm>
        </p:spPr>
        <p:txBody>
          <a:bodyPr anchor="t">
            <a:normAutofit/>
          </a:bodyPr>
          <a:lstStyle/>
          <a:p>
            <a:pPr algn="ctr"/>
            <a:r>
              <a:rPr lang="en-US" sz="5400" dirty="0"/>
              <a:t>Policy Limits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6CEB18-30B7-F7A1-D65B-95F29BBD1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2639" y="4151960"/>
            <a:ext cx="9306719" cy="1520695"/>
          </a:xfrm>
        </p:spPr>
        <p:txBody>
          <a:bodyPr>
            <a:normAutofit/>
          </a:bodyPr>
          <a:lstStyle/>
          <a:p>
            <a:endParaRPr lang="en-JM" dirty="0"/>
          </a:p>
          <a:p>
            <a:endParaRPr lang="en-JM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BB6613-6DAD-FDEA-F015-0040A8B574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7385" y="6408608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DCB1-5BD2-4B97-5E0A-DF9B38D6C2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6577" y="6409341"/>
            <a:ext cx="3456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C40C11-8B0C-1AFB-396B-85F99B976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901" y="1130441"/>
            <a:ext cx="3494193" cy="302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032D6-AFA5-F9AF-0507-45CAB04B9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F997-81FA-D700-013F-B9086FDA5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DF6A2E"/>
                </a:solidFill>
              </a:rPr>
              <a:t>Policy Limits Demand</a:t>
            </a:r>
            <a:br>
              <a:rPr lang="en-US" dirty="0">
                <a:solidFill>
                  <a:srgbClr val="DF6A2E"/>
                </a:solidFill>
              </a:rPr>
            </a:br>
            <a:r>
              <a:rPr lang="en-US" sz="2800" dirty="0">
                <a:solidFill>
                  <a:srgbClr val="DF6A2E"/>
                </a:solidFill>
              </a:rPr>
              <a:t>(What is it?)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E96494-01A0-46BA-C0FD-B740FCD85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A6819-D6FF-10F6-4510-8608C138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146" name="Picture 2" descr="I Dont Know GIFs | Tenor">
            <a:extLst>
              <a:ext uri="{FF2B5EF4-FFF2-40B4-BE49-F238E27FC236}">
                <a16:creationId xmlns:a16="http://schemas.microsoft.com/office/drawing/2014/main" id="{DD6DADE0-A90B-01C0-5FB9-238F42370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595" y="1918372"/>
            <a:ext cx="2906761" cy="290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53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7ED62-2D16-6DC5-58B5-C5474EB09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568C7-5795-F8A4-C336-357133C08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DF6A2E"/>
                </a:solidFill>
              </a:rPr>
              <a:t>Policy Limits Demand</a:t>
            </a:r>
            <a:br>
              <a:rPr lang="en-US" dirty="0">
                <a:solidFill>
                  <a:srgbClr val="DF6A2E"/>
                </a:solidFill>
              </a:rPr>
            </a:br>
            <a:r>
              <a:rPr lang="en-US" sz="2800" dirty="0">
                <a:solidFill>
                  <a:srgbClr val="DF6A2E"/>
                </a:solidFill>
              </a:rPr>
              <a:t>(What is it?)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09D8C-F892-6118-54B6-A22CFC379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13E03-4E14-1C4E-270D-91BB7D6D4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076C16-A96C-30B1-05CA-A83C68A636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421314" y="731229"/>
            <a:ext cx="6531199" cy="5516542"/>
          </a:xfrm>
        </p:spPr>
        <p:txBody>
          <a:bodyPr>
            <a:normAutofit/>
          </a:bodyPr>
          <a:lstStyle/>
          <a:p>
            <a:r>
              <a:rPr lang="en-JM" sz="2800" b="1" dirty="0">
                <a:cs typeface="Calibri"/>
              </a:rPr>
              <a:t>What is a Policy Limits Demand?</a:t>
            </a:r>
          </a:p>
          <a:p>
            <a:pPr lvl="1"/>
            <a:r>
              <a:rPr lang="en-US" sz="2400" dirty="0"/>
              <a:t>Letter sent by plaintiff’s counsel to defendant and insurer </a:t>
            </a:r>
          </a:p>
          <a:p>
            <a:pPr lvl="1"/>
            <a:r>
              <a:rPr lang="en-US" sz="2400" dirty="0"/>
              <a:t>Outlines facts, plaintiff’s injury, and liability</a:t>
            </a:r>
          </a:p>
          <a:p>
            <a:pPr lvl="1"/>
            <a:r>
              <a:rPr lang="en-US" sz="2400" dirty="0"/>
              <a:t>Demands insurer pay within/at policy limits to resolve matter</a:t>
            </a:r>
            <a:endParaRPr lang="en-JM" sz="2400" dirty="0">
              <a:cs typeface="Calibri"/>
            </a:endParaRPr>
          </a:p>
          <a:p>
            <a:endParaRPr lang="en-JM" sz="1800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9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FAE48-F6EC-F70C-27C0-F9A1981D5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88ECD-8402-95BC-1545-7FCA71880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DF6A2E"/>
                </a:solidFill>
              </a:rPr>
              <a:t>Policy Limits Demand </a:t>
            </a:r>
            <a:br>
              <a:rPr lang="en-US" dirty="0">
                <a:solidFill>
                  <a:srgbClr val="DF6A2E"/>
                </a:solidFill>
              </a:rPr>
            </a:br>
            <a:r>
              <a:rPr lang="en-US" sz="2800" dirty="0">
                <a:solidFill>
                  <a:srgbClr val="DF6A2E"/>
                </a:solidFill>
              </a:rPr>
              <a:t>(What are the parts?)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2A90FE-BEF0-68D6-2418-A0357B8DB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D2F6A-7A8E-A8D1-D368-528D12B1E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073A97-1A00-A488-039A-30F19A53B2A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91428" y="1186943"/>
            <a:ext cx="6839957" cy="5516542"/>
          </a:xfrm>
        </p:spPr>
        <p:txBody>
          <a:bodyPr>
            <a:normAutofit/>
          </a:bodyPr>
          <a:lstStyle/>
          <a:p>
            <a:r>
              <a:rPr lang="en-JM" sz="2800" b="1" dirty="0">
                <a:cs typeface="Calibri"/>
              </a:rPr>
              <a:t>Components of Policy Limits Demand </a:t>
            </a:r>
          </a:p>
          <a:p>
            <a:pPr lvl="1"/>
            <a:r>
              <a:rPr lang="en-JM" sz="2200" dirty="0">
                <a:cs typeface="Calibri"/>
              </a:rPr>
              <a:t>Factual background</a:t>
            </a:r>
          </a:p>
          <a:p>
            <a:pPr lvl="1"/>
            <a:r>
              <a:rPr lang="en-US" sz="2200" dirty="0"/>
              <a:t>Damages/injuries</a:t>
            </a:r>
          </a:p>
          <a:p>
            <a:pPr lvl="1"/>
            <a:r>
              <a:rPr lang="en-US" sz="2200" dirty="0"/>
              <a:t>Liability analysis </a:t>
            </a:r>
            <a:r>
              <a:rPr lang="en-US" dirty="0"/>
              <a:t>(w/ documentation/ case law)</a:t>
            </a:r>
          </a:p>
          <a:p>
            <a:pPr lvl="1"/>
            <a:r>
              <a:rPr lang="en-US" sz="2200" dirty="0"/>
              <a:t>Settlement demand w/ release</a:t>
            </a:r>
          </a:p>
          <a:p>
            <a:pPr lvl="1"/>
            <a:r>
              <a:rPr lang="en-US" sz="2200" dirty="0"/>
              <a:t>Deadline/ expiration of the demand</a:t>
            </a:r>
          </a:p>
          <a:p>
            <a:endParaRPr lang="en-JM" sz="2400" dirty="0">
              <a:cs typeface="Calibri"/>
            </a:endParaRPr>
          </a:p>
          <a:p>
            <a:endParaRPr lang="en-JM" sz="1800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48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1A7AB-6CD8-FD35-3B2C-8CFBB1A92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A4DA1-0C72-7340-17A7-7C2CFF39D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DF6A2E"/>
                </a:solidFill>
              </a:rPr>
              <a:t>Policy Limits Demand </a:t>
            </a:r>
            <a:br>
              <a:rPr lang="en-US" dirty="0">
                <a:solidFill>
                  <a:srgbClr val="DF6A2E"/>
                </a:solidFill>
              </a:rPr>
            </a:br>
            <a:r>
              <a:rPr lang="en-US" sz="2800" dirty="0">
                <a:solidFill>
                  <a:srgbClr val="DF6A2E"/>
                </a:solidFill>
              </a:rPr>
              <a:t>(What is the effect?)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D050DA-4331-8258-4F4F-BA1B5179F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7B8D5-538D-9564-119B-EE04D7BF5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60FF1D-D226-A65C-A63D-FB8F379FDE2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421315" y="1176553"/>
            <a:ext cx="6390910" cy="5516542"/>
          </a:xfrm>
        </p:spPr>
        <p:txBody>
          <a:bodyPr>
            <a:normAutofit/>
          </a:bodyPr>
          <a:lstStyle/>
          <a:p>
            <a:r>
              <a:rPr lang="en-JM" sz="2800" b="1" dirty="0">
                <a:cs typeface="Calibri"/>
              </a:rPr>
              <a:t>Effect of Policy Limits Demand </a:t>
            </a:r>
          </a:p>
          <a:p>
            <a:pPr lvl="1"/>
            <a:r>
              <a:rPr lang="en-JM" sz="2200" dirty="0">
                <a:cs typeface="Calibri"/>
              </a:rPr>
              <a:t>Create opportunity for insured to settle and avoid litigation costs and judgment</a:t>
            </a:r>
          </a:p>
          <a:p>
            <a:pPr lvl="1"/>
            <a:r>
              <a:rPr lang="en-JM" sz="2200" dirty="0">
                <a:cs typeface="Calibri"/>
              </a:rPr>
              <a:t>Triggers insurer duty to further evaluate claim for liability/ excess exposure</a:t>
            </a:r>
          </a:p>
          <a:p>
            <a:pPr lvl="1"/>
            <a:r>
              <a:rPr lang="en-JM" sz="2200" dirty="0">
                <a:cs typeface="Calibri"/>
              </a:rPr>
              <a:t>Pressure on defendant and insurer to resolve matter</a:t>
            </a:r>
          </a:p>
          <a:p>
            <a:endParaRPr lang="en-JM" sz="2400" dirty="0">
              <a:cs typeface="Calibri"/>
            </a:endParaRPr>
          </a:p>
          <a:p>
            <a:endParaRPr lang="en-JM" sz="1800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91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264B5-2C8D-D080-B92C-6C6AE6059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24987-6501-D46D-E820-14851ECD3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DF6A2E"/>
                </a:solidFill>
              </a:rPr>
              <a:t>Policy Limits Demand </a:t>
            </a:r>
            <a:br>
              <a:rPr lang="en-US" dirty="0">
                <a:solidFill>
                  <a:srgbClr val="DF6A2E"/>
                </a:solidFill>
              </a:rPr>
            </a:br>
            <a:r>
              <a:rPr lang="en-US" sz="2800" dirty="0">
                <a:solidFill>
                  <a:srgbClr val="DF6A2E"/>
                </a:solidFill>
              </a:rPr>
              <a:t>(Excerpt Example)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024986-9ACE-EBD1-AABC-B1BC4FB6F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Gordon Tilden Thomas Cordell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6B4BB-7CE1-92AD-AD6B-9F2F80B6B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EF2-BB99-344C-9739-D9131B54F22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78923-1F6A-3429-846B-C34C115BB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220" y="1970785"/>
            <a:ext cx="6266071" cy="272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1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81B17-7F45-570D-939B-78677017C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36510-D36B-8B68-7724-272EC629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67643" y="4756117"/>
            <a:ext cx="9306719" cy="1520695"/>
          </a:xfrm>
        </p:spPr>
        <p:txBody>
          <a:bodyPr>
            <a:normAutofit/>
          </a:bodyPr>
          <a:lstStyle/>
          <a:p>
            <a:endParaRPr lang="en-JM" dirty="0"/>
          </a:p>
          <a:p>
            <a:endParaRPr lang="en-JM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2B0856-1A66-B956-3081-13DF2CFE88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7385" y="6408608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Gordon Tilden Thomas Cordell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48DFD-0AF4-1D47-3565-B856B6246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6577" y="6409341"/>
            <a:ext cx="3456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479EF2-BB99-344C-9739-D9131B54F223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9" name="Picture 8" descr="A group of people dancing&#10;&#10;AI-generated content may be incorrect.">
            <a:extLst>
              <a:ext uri="{FF2B5EF4-FFF2-40B4-BE49-F238E27FC236}">
                <a16:creationId xmlns:a16="http://schemas.microsoft.com/office/drawing/2014/main" id="{8031E8A3-234D-89D5-38DC-7B11C9B3D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067" y="808616"/>
            <a:ext cx="7015866" cy="524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GTTC">
      <a:dk1>
        <a:srgbClr val="000000"/>
      </a:dk1>
      <a:lt1>
        <a:srgbClr val="FFFFFF"/>
      </a:lt1>
      <a:dk2>
        <a:srgbClr val="414145"/>
      </a:dk2>
      <a:lt2>
        <a:srgbClr val="DF692E"/>
      </a:lt2>
      <a:accent1>
        <a:srgbClr val="F5C9BD"/>
      </a:accent1>
      <a:accent2>
        <a:srgbClr val="F8931D"/>
      </a:accent2>
      <a:accent3>
        <a:srgbClr val="EC7016"/>
      </a:accent3>
      <a:accent4>
        <a:srgbClr val="DF692E"/>
      </a:accent4>
      <a:accent5>
        <a:srgbClr val="C75F20"/>
      </a:accent5>
      <a:accent6>
        <a:srgbClr val="AB501B"/>
      </a:accent6>
      <a:hlink>
        <a:srgbClr val="DF692E"/>
      </a:hlink>
      <a:folHlink>
        <a:srgbClr val="EC701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11895</TotalTime>
  <Words>865</Words>
  <Application>Microsoft Office PowerPoint</Application>
  <PresentationFormat>Widescreen</PresentationFormat>
  <Paragraphs>156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Open Sans</vt:lpstr>
      <vt:lpstr>Office Theme</vt:lpstr>
      <vt:lpstr>Turning the Screws </vt:lpstr>
      <vt:lpstr>Discussion Topics</vt:lpstr>
      <vt:lpstr>Policy Limits </vt:lpstr>
      <vt:lpstr>Policy Limits Demand (What is it?) </vt:lpstr>
      <vt:lpstr>Policy Limits Demand (What is it?) </vt:lpstr>
      <vt:lpstr>Policy Limits Demand  (What are the parts?)</vt:lpstr>
      <vt:lpstr>Policy Limits Demand  (What is the effect?)</vt:lpstr>
      <vt:lpstr>Policy Limits Demand  (Excerpt Example)</vt:lpstr>
      <vt:lpstr>PowerPoint Presentation</vt:lpstr>
      <vt:lpstr>Hammer Letters </vt:lpstr>
      <vt:lpstr>Hammer Letter (What is it?)</vt:lpstr>
      <vt:lpstr>Hammer Letter (What is its purpose?)</vt:lpstr>
      <vt:lpstr>Hammer Letter (What are the components?)</vt:lpstr>
      <vt:lpstr>Hammer Letter (When to send?)</vt:lpstr>
      <vt:lpstr>Hammer Letter is different than  Hammer Clause</vt:lpstr>
      <vt:lpstr>Hammer Letter is different than  Hammer Clause</vt:lpstr>
      <vt:lpstr>Hammer Letter is different than  Hammer Clause (Example)</vt:lpstr>
      <vt:lpstr>Insurance Fair Conduct Act (“IFCA”)</vt:lpstr>
      <vt:lpstr>IFCA (What is it?)</vt:lpstr>
      <vt:lpstr>IFCA (What are the components?)</vt:lpstr>
      <vt:lpstr>IFCA (What are the components?)</vt:lpstr>
      <vt:lpstr>IFCA (IFCA Cover Sheet)</vt:lpstr>
      <vt:lpstr>POLLING QUESTION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People’s Republic  of Washington?</dc:title>
  <dc:creator>Barry Huddleston</dc:creator>
  <cp:lastModifiedBy>Cassie Osborn</cp:lastModifiedBy>
  <cp:revision>83</cp:revision>
  <dcterms:created xsi:type="dcterms:W3CDTF">2023-06-03T23:31:32Z</dcterms:created>
  <dcterms:modified xsi:type="dcterms:W3CDTF">2025-11-06T21:38:07Z</dcterms:modified>
</cp:coreProperties>
</file>