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73" r:id="rId2"/>
    <p:sldId id="334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280" r:id="rId13"/>
    <p:sldId id="281" r:id="rId14"/>
    <p:sldId id="344" r:id="rId15"/>
    <p:sldId id="282" r:id="rId16"/>
    <p:sldId id="283" r:id="rId17"/>
    <p:sldId id="345" r:id="rId18"/>
    <p:sldId id="278" r:id="rId19"/>
    <p:sldId id="285" r:id="rId20"/>
    <p:sldId id="279" r:id="rId21"/>
    <p:sldId id="346" r:id="rId22"/>
    <p:sldId id="286" r:id="rId23"/>
    <p:sldId id="287" r:id="rId24"/>
    <p:sldId id="347" r:id="rId25"/>
    <p:sldId id="348" r:id="rId26"/>
    <p:sldId id="274" r:id="rId27"/>
    <p:sldId id="349" r:id="rId28"/>
    <p:sldId id="350" r:id="rId29"/>
    <p:sldId id="276" r:id="rId30"/>
    <p:sldId id="351" r:id="rId31"/>
    <p:sldId id="352" r:id="rId32"/>
    <p:sldId id="353" r:id="rId33"/>
    <p:sldId id="354" r:id="rId34"/>
    <p:sldId id="355" r:id="rId35"/>
    <p:sldId id="356" r:id="rId36"/>
    <p:sldId id="275" r:id="rId37"/>
    <p:sldId id="357" r:id="rId38"/>
    <p:sldId id="366" r:id="rId39"/>
    <p:sldId id="358" r:id="rId40"/>
    <p:sldId id="277" r:id="rId41"/>
    <p:sldId id="359" r:id="rId42"/>
    <p:sldId id="360" r:id="rId43"/>
    <p:sldId id="361" r:id="rId44"/>
    <p:sldId id="362" r:id="rId45"/>
    <p:sldId id="367" r:id="rId46"/>
    <p:sldId id="363" r:id="rId47"/>
    <p:sldId id="364" r:id="rId48"/>
    <p:sldId id="36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8" autoAdjust="0"/>
    <p:restoredTop sz="94660"/>
  </p:normalViewPr>
  <p:slideViewPr>
    <p:cSldViewPr snapToGrid="0">
      <p:cViewPr varScale="1">
        <p:scale>
          <a:sx n="79" d="100"/>
          <a:sy n="79" d="100"/>
        </p:scale>
        <p:origin x="5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265D3B-3712-43CB-9543-1760006C177D}" type="doc">
      <dgm:prSet loTypeId="urn:microsoft.com/office/officeart/2016/7/layout/VerticalSolidAction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8B6784-E407-4A97-A0DE-947CB68B50CD}">
      <dgm:prSet/>
      <dgm:spPr/>
      <dgm:t>
        <a:bodyPr/>
        <a:lstStyle/>
        <a:p>
          <a:r>
            <a:rPr lang="en-US"/>
            <a:t>Common Scenarios</a:t>
          </a:r>
        </a:p>
      </dgm:t>
    </dgm:pt>
    <dgm:pt modelId="{11FB9B43-89C1-4A93-B68D-350D948C5A05}" type="parTrans" cxnId="{2F5AFC96-B566-44F3-9E9B-A29BFAA8B317}">
      <dgm:prSet/>
      <dgm:spPr/>
      <dgm:t>
        <a:bodyPr/>
        <a:lstStyle/>
        <a:p>
          <a:endParaRPr lang="en-US"/>
        </a:p>
      </dgm:t>
    </dgm:pt>
    <dgm:pt modelId="{35CEB0ED-8BC1-4A58-B4C5-1821FF8F9B20}" type="sibTrans" cxnId="{2F5AFC96-B566-44F3-9E9B-A29BFAA8B317}">
      <dgm:prSet/>
      <dgm:spPr/>
      <dgm:t>
        <a:bodyPr/>
        <a:lstStyle/>
        <a:p>
          <a:endParaRPr lang="en-US"/>
        </a:p>
      </dgm:t>
    </dgm:pt>
    <dgm:pt modelId="{C5B2C187-C67D-40F5-934D-C44764209206}">
      <dgm:prSet/>
      <dgm:spPr/>
      <dgm:t>
        <a:bodyPr/>
        <a:lstStyle/>
        <a:p>
          <a:r>
            <a:rPr lang="en-US" dirty="0"/>
            <a:t>Property insurer pursuing negligent contractor.</a:t>
          </a:r>
        </a:p>
      </dgm:t>
    </dgm:pt>
    <dgm:pt modelId="{D87FFBDA-0FC0-413C-ADFA-633BB83AEEEF}" type="parTrans" cxnId="{B5DDF4AA-D589-4FD1-B280-BDD4E9E645F1}">
      <dgm:prSet/>
      <dgm:spPr/>
      <dgm:t>
        <a:bodyPr/>
        <a:lstStyle/>
        <a:p>
          <a:endParaRPr lang="en-US"/>
        </a:p>
      </dgm:t>
    </dgm:pt>
    <dgm:pt modelId="{C2BF510E-8C1D-424A-9F92-A61105C3EEB1}" type="sibTrans" cxnId="{B5DDF4AA-D589-4FD1-B280-BDD4E9E645F1}">
      <dgm:prSet/>
      <dgm:spPr/>
      <dgm:t>
        <a:bodyPr/>
        <a:lstStyle/>
        <a:p>
          <a:endParaRPr lang="en-US"/>
        </a:p>
      </dgm:t>
    </dgm:pt>
    <dgm:pt modelId="{E1B2C047-F51E-4103-A2A5-F6A719A9238D}">
      <dgm:prSet/>
      <dgm:spPr/>
      <dgm:t>
        <a:bodyPr/>
        <a:lstStyle/>
        <a:p>
          <a:r>
            <a:rPr lang="en-US" dirty="0"/>
            <a:t>Auto and/or health insurer pursuing tortfeasor.</a:t>
          </a:r>
        </a:p>
      </dgm:t>
    </dgm:pt>
    <dgm:pt modelId="{FA15B9E4-45CD-407C-AD2D-2CE0B6906CBD}" type="parTrans" cxnId="{DCC7A55E-82EE-4265-A597-40E3F4700F93}">
      <dgm:prSet/>
      <dgm:spPr/>
      <dgm:t>
        <a:bodyPr/>
        <a:lstStyle/>
        <a:p>
          <a:endParaRPr lang="en-US"/>
        </a:p>
      </dgm:t>
    </dgm:pt>
    <dgm:pt modelId="{DE72C235-2B39-4AB8-9E98-2C47AE0E0D4E}" type="sibTrans" cxnId="{DCC7A55E-82EE-4265-A597-40E3F4700F93}">
      <dgm:prSet/>
      <dgm:spPr/>
      <dgm:t>
        <a:bodyPr/>
        <a:lstStyle/>
        <a:p>
          <a:endParaRPr lang="en-US"/>
        </a:p>
      </dgm:t>
    </dgm:pt>
    <dgm:pt modelId="{A8283153-2409-4112-B66B-81F244E53BA2}">
      <dgm:prSet/>
      <dgm:spPr/>
      <dgm:t>
        <a:bodyPr/>
        <a:lstStyle/>
        <a:p>
          <a:r>
            <a:rPr lang="en-US"/>
            <a:t>Limitations</a:t>
          </a:r>
        </a:p>
      </dgm:t>
    </dgm:pt>
    <dgm:pt modelId="{D33AB8C7-2D71-460A-B7FD-39F58738D927}" type="parTrans" cxnId="{48D00BFD-2C68-4635-A242-5558DD8C6D03}">
      <dgm:prSet/>
      <dgm:spPr/>
      <dgm:t>
        <a:bodyPr/>
        <a:lstStyle/>
        <a:p>
          <a:endParaRPr lang="en-US"/>
        </a:p>
      </dgm:t>
    </dgm:pt>
    <dgm:pt modelId="{6838E8BA-95BE-4D63-8C81-CADD83B51197}" type="sibTrans" cxnId="{48D00BFD-2C68-4635-A242-5558DD8C6D03}">
      <dgm:prSet/>
      <dgm:spPr/>
      <dgm:t>
        <a:bodyPr/>
        <a:lstStyle/>
        <a:p>
          <a:endParaRPr lang="en-US"/>
        </a:p>
      </dgm:t>
    </dgm:pt>
    <dgm:pt modelId="{0A2BC536-E8A8-4537-94CF-39BA4426F9DE}">
      <dgm:prSet/>
      <dgm:spPr/>
      <dgm:t>
        <a:bodyPr/>
        <a:lstStyle/>
        <a:p>
          <a:r>
            <a:rPr lang="en-US" dirty="0"/>
            <a:t>Anti-subrogation rule (insurer cannot subrogate against its own insured).</a:t>
          </a:r>
        </a:p>
      </dgm:t>
    </dgm:pt>
    <dgm:pt modelId="{4835AC60-9D54-4A3D-8F26-8EA1418E1F1B}" type="parTrans" cxnId="{44437F5F-DEF8-4534-B822-6885766FA76D}">
      <dgm:prSet/>
      <dgm:spPr/>
      <dgm:t>
        <a:bodyPr/>
        <a:lstStyle/>
        <a:p>
          <a:endParaRPr lang="en-US"/>
        </a:p>
      </dgm:t>
    </dgm:pt>
    <dgm:pt modelId="{68A6C600-7F5D-46DC-B79D-B8092655499D}" type="sibTrans" cxnId="{44437F5F-DEF8-4534-B822-6885766FA76D}">
      <dgm:prSet/>
      <dgm:spPr/>
      <dgm:t>
        <a:bodyPr/>
        <a:lstStyle/>
        <a:p>
          <a:endParaRPr lang="en-US"/>
        </a:p>
      </dgm:t>
    </dgm:pt>
    <dgm:pt modelId="{C23E209A-77E0-4229-8FA2-22834516EA81}">
      <dgm:prSet/>
      <dgm:spPr/>
      <dgm:t>
        <a:bodyPr/>
        <a:lstStyle/>
        <a:p>
          <a:r>
            <a:rPr lang="en-US" dirty="0"/>
            <a:t>Waivers of subrogation.</a:t>
          </a:r>
        </a:p>
      </dgm:t>
    </dgm:pt>
    <dgm:pt modelId="{EF5C4725-068F-4195-B936-87653A682CC7}" type="parTrans" cxnId="{29350F7C-F2F5-4DD5-B855-43F0052E0DE8}">
      <dgm:prSet/>
      <dgm:spPr/>
      <dgm:t>
        <a:bodyPr/>
        <a:lstStyle/>
        <a:p>
          <a:endParaRPr lang="en-US"/>
        </a:p>
      </dgm:t>
    </dgm:pt>
    <dgm:pt modelId="{6D8FD128-0825-4B56-9401-40C418F5C6CE}" type="sibTrans" cxnId="{29350F7C-F2F5-4DD5-B855-43F0052E0DE8}">
      <dgm:prSet/>
      <dgm:spPr/>
      <dgm:t>
        <a:bodyPr/>
        <a:lstStyle/>
        <a:p>
          <a:endParaRPr lang="en-US"/>
        </a:p>
      </dgm:t>
    </dgm:pt>
    <dgm:pt modelId="{BC59585E-B232-4FD3-B732-8DC38B449E27}">
      <dgm:prSet/>
      <dgm:spPr/>
      <dgm:t>
        <a:bodyPr/>
        <a:lstStyle/>
        <a:p>
          <a:r>
            <a:rPr lang="en-US" dirty="0"/>
            <a:t>Priority of recovery.</a:t>
          </a:r>
        </a:p>
      </dgm:t>
    </dgm:pt>
    <dgm:pt modelId="{D28AE03B-8A1D-481C-8B15-8BAB8639E5DE}" type="parTrans" cxnId="{B2E2391F-C69C-47B2-9894-1D9C802AF76F}">
      <dgm:prSet/>
      <dgm:spPr/>
      <dgm:t>
        <a:bodyPr/>
        <a:lstStyle/>
        <a:p>
          <a:endParaRPr lang="en-US"/>
        </a:p>
      </dgm:t>
    </dgm:pt>
    <dgm:pt modelId="{062D9C15-CB4D-4324-9D61-6F70CE600541}" type="sibTrans" cxnId="{B2E2391F-C69C-47B2-9894-1D9C802AF76F}">
      <dgm:prSet/>
      <dgm:spPr/>
      <dgm:t>
        <a:bodyPr/>
        <a:lstStyle/>
        <a:p>
          <a:endParaRPr lang="en-US"/>
        </a:p>
      </dgm:t>
    </dgm:pt>
    <dgm:pt modelId="{DA35B783-9365-4F07-B057-1D1A565D36C8}">
      <dgm:prSet/>
      <dgm:spPr/>
      <dgm:t>
        <a:bodyPr/>
        <a:lstStyle/>
        <a:p>
          <a:r>
            <a:rPr lang="en-US"/>
            <a:t>The Made Whole Doctrine</a:t>
          </a:r>
        </a:p>
      </dgm:t>
    </dgm:pt>
    <dgm:pt modelId="{0014A5FC-788C-4EE5-8827-018E3BF95590}" type="parTrans" cxnId="{27A28738-9E1C-438D-9642-BB00E21265AF}">
      <dgm:prSet/>
      <dgm:spPr/>
      <dgm:t>
        <a:bodyPr/>
        <a:lstStyle/>
        <a:p>
          <a:endParaRPr lang="en-US"/>
        </a:p>
      </dgm:t>
    </dgm:pt>
    <dgm:pt modelId="{52786814-AC08-40D6-A09B-739CBBAE5792}" type="sibTrans" cxnId="{27A28738-9E1C-438D-9642-BB00E21265AF}">
      <dgm:prSet/>
      <dgm:spPr/>
      <dgm:t>
        <a:bodyPr/>
        <a:lstStyle/>
        <a:p>
          <a:endParaRPr lang="en-US"/>
        </a:p>
      </dgm:t>
    </dgm:pt>
    <dgm:pt modelId="{D20741D3-CABC-40DE-990A-2E9AC13ABF52}">
      <dgm:prSet/>
      <dgm:spPr/>
      <dgm:t>
        <a:bodyPr/>
        <a:lstStyle/>
        <a:p>
          <a:r>
            <a:rPr lang="en-US" i="1"/>
            <a:t>Thiringer v. American Motors Ins. Co</a:t>
          </a:r>
          <a:r>
            <a:rPr lang="en-US"/>
            <a:t>., 91 Wn.2d 215 (1978)</a:t>
          </a:r>
        </a:p>
      </dgm:t>
    </dgm:pt>
    <dgm:pt modelId="{3FE072F0-E58D-4169-9396-9562ECF4B19D}" type="parTrans" cxnId="{B11C43A5-7553-4571-93E7-57EADE5DC976}">
      <dgm:prSet/>
      <dgm:spPr/>
      <dgm:t>
        <a:bodyPr/>
        <a:lstStyle/>
        <a:p>
          <a:endParaRPr lang="en-US"/>
        </a:p>
      </dgm:t>
    </dgm:pt>
    <dgm:pt modelId="{8C988AE6-D0AA-4386-AA02-A70463B4F837}" type="sibTrans" cxnId="{B11C43A5-7553-4571-93E7-57EADE5DC976}">
      <dgm:prSet/>
      <dgm:spPr/>
      <dgm:t>
        <a:bodyPr/>
        <a:lstStyle/>
        <a:p>
          <a:endParaRPr lang="en-US"/>
        </a:p>
      </dgm:t>
    </dgm:pt>
    <dgm:pt modelId="{A1852583-882E-41CF-B084-025140D45EFD}">
      <dgm:prSet/>
      <dgm:spPr/>
      <dgm:t>
        <a:bodyPr/>
        <a:lstStyle/>
        <a:p>
          <a:r>
            <a:rPr lang="en-US" i="1"/>
            <a:t>Daniels v. State Farm Mut. Auto. Ins. Co</a:t>
          </a:r>
          <a:r>
            <a:rPr lang="en-US"/>
            <a:t>., 193 Wn.2d 563 (2019)</a:t>
          </a:r>
        </a:p>
      </dgm:t>
    </dgm:pt>
    <dgm:pt modelId="{94680D4C-A12D-49BE-9894-462E0C5C9B5D}" type="parTrans" cxnId="{369D2D35-AD3C-406C-B519-5B2E9C525E3F}">
      <dgm:prSet/>
      <dgm:spPr/>
      <dgm:t>
        <a:bodyPr/>
        <a:lstStyle/>
        <a:p>
          <a:endParaRPr lang="en-US"/>
        </a:p>
      </dgm:t>
    </dgm:pt>
    <dgm:pt modelId="{950A292D-915E-417D-9B3F-62B56742F7CC}" type="sibTrans" cxnId="{369D2D35-AD3C-406C-B519-5B2E9C525E3F}">
      <dgm:prSet/>
      <dgm:spPr/>
      <dgm:t>
        <a:bodyPr/>
        <a:lstStyle/>
        <a:p>
          <a:endParaRPr lang="en-US"/>
        </a:p>
      </dgm:t>
    </dgm:pt>
    <dgm:pt modelId="{A1DAD4E3-20D9-4D38-AE6B-E3613787B64C}">
      <dgm:prSet/>
      <dgm:spPr/>
      <dgm:t>
        <a:bodyPr/>
        <a:lstStyle/>
        <a:p>
          <a:r>
            <a:rPr lang="en-US" i="1"/>
            <a:t>Group Health Coop. v. Coon</a:t>
          </a:r>
          <a:r>
            <a:rPr lang="en-US"/>
            <a:t>, 193 Wn.2d 841 (2019)</a:t>
          </a:r>
        </a:p>
      </dgm:t>
    </dgm:pt>
    <dgm:pt modelId="{88EA4FF8-3155-401A-A043-D1B634360244}" type="parTrans" cxnId="{B9CC8749-6C68-4BFE-B5D1-24BB1E07ADE5}">
      <dgm:prSet/>
      <dgm:spPr/>
      <dgm:t>
        <a:bodyPr/>
        <a:lstStyle/>
        <a:p>
          <a:endParaRPr lang="en-US"/>
        </a:p>
      </dgm:t>
    </dgm:pt>
    <dgm:pt modelId="{0BB96575-E244-419F-822C-5A66395DB137}" type="sibTrans" cxnId="{B9CC8749-6C68-4BFE-B5D1-24BB1E07ADE5}">
      <dgm:prSet/>
      <dgm:spPr/>
      <dgm:t>
        <a:bodyPr/>
        <a:lstStyle/>
        <a:p>
          <a:endParaRPr lang="en-US"/>
        </a:p>
      </dgm:t>
    </dgm:pt>
    <dgm:pt modelId="{1CC07AE9-AEEE-4A34-AA02-501D72151074}" type="pres">
      <dgm:prSet presAssocID="{0D265D3B-3712-43CB-9543-1760006C177D}" presName="Name0" presStyleCnt="0">
        <dgm:presLayoutVars>
          <dgm:dir/>
          <dgm:animLvl val="lvl"/>
          <dgm:resizeHandles val="exact"/>
        </dgm:presLayoutVars>
      </dgm:prSet>
      <dgm:spPr/>
    </dgm:pt>
    <dgm:pt modelId="{AD2396EF-9FD6-4453-B631-D738F83C9A00}" type="pres">
      <dgm:prSet presAssocID="{6C8B6784-E407-4A97-A0DE-947CB68B50CD}" presName="linNode" presStyleCnt="0"/>
      <dgm:spPr/>
    </dgm:pt>
    <dgm:pt modelId="{93824A22-F143-4D2E-8D78-5D1209740FA8}" type="pres">
      <dgm:prSet presAssocID="{6C8B6784-E407-4A97-A0DE-947CB68B50CD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07BBD079-4C1B-4B41-82B9-15A6EDE03CAE}" type="pres">
      <dgm:prSet presAssocID="{6C8B6784-E407-4A97-A0DE-947CB68B50CD}" presName="descendantText" presStyleLbl="alignAccFollowNode1" presStyleIdx="0" presStyleCnt="3">
        <dgm:presLayoutVars>
          <dgm:bulletEnabled/>
        </dgm:presLayoutVars>
      </dgm:prSet>
      <dgm:spPr/>
    </dgm:pt>
    <dgm:pt modelId="{DD87F162-78F8-4585-987E-3171B630CE85}" type="pres">
      <dgm:prSet presAssocID="{35CEB0ED-8BC1-4A58-B4C5-1821FF8F9B20}" presName="sp" presStyleCnt="0"/>
      <dgm:spPr/>
    </dgm:pt>
    <dgm:pt modelId="{8638E324-F05A-475D-B7DB-31031D06C47F}" type="pres">
      <dgm:prSet presAssocID="{A8283153-2409-4112-B66B-81F244E53BA2}" presName="linNode" presStyleCnt="0"/>
      <dgm:spPr/>
    </dgm:pt>
    <dgm:pt modelId="{FC846B41-77C5-4974-B846-897E1AADB90E}" type="pres">
      <dgm:prSet presAssocID="{A8283153-2409-4112-B66B-81F244E53BA2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F6E8EA8B-4F28-425D-BC3F-A3ACAD511AF4}" type="pres">
      <dgm:prSet presAssocID="{A8283153-2409-4112-B66B-81F244E53BA2}" presName="descendantText" presStyleLbl="alignAccFollowNode1" presStyleIdx="1" presStyleCnt="3">
        <dgm:presLayoutVars>
          <dgm:bulletEnabled/>
        </dgm:presLayoutVars>
      </dgm:prSet>
      <dgm:spPr/>
    </dgm:pt>
    <dgm:pt modelId="{D6AC2E6A-406F-484B-9CA1-10D70F416F4F}" type="pres">
      <dgm:prSet presAssocID="{6838E8BA-95BE-4D63-8C81-CADD83B51197}" presName="sp" presStyleCnt="0"/>
      <dgm:spPr/>
    </dgm:pt>
    <dgm:pt modelId="{5CA8A41B-A516-487C-A853-FB8DC78A31DE}" type="pres">
      <dgm:prSet presAssocID="{DA35B783-9365-4F07-B057-1D1A565D36C8}" presName="linNode" presStyleCnt="0"/>
      <dgm:spPr/>
    </dgm:pt>
    <dgm:pt modelId="{1264449E-B129-4E2E-B90A-31FD8E227658}" type="pres">
      <dgm:prSet presAssocID="{DA35B783-9365-4F07-B057-1D1A565D36C8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C536E20D-928A-4C2A-91F2-64AB3280A731}" type="pres">
      <dgm:prSet presAssocID="{DA35B783-9365-4F07-B057-1D1A565D36C8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DA774711-7A3C-4A3C-A975-F388EC841F93}" type="presOf" srcId="{DA35B783-9365-4F07-B057-1D1A565D36C8}" destId="{1264449E-B129-4E2E-B90A-31FD8E227658}" srcOrd="0" destOrd="0" presId="urn:microsoft.com/office/officeart/2016/7/layout/VerticalSolidActionList"/>
    <dgm:cxn modelId="{67E9A112-250C-44D3-8232-AC63FE5EF567}" type="presOf" srcId="{6C8B6784-E407-4A97-A0DE-947CB68B50CD}" destId="{93824A22-F143-4D2E-8D78-5D1209740FA8}" srcOrd="0" destOrd="0" presId="urn:microsoft.com/office/officeart/2016/7/layout/VerticalSolidActionList"/>
    <dgm:cxn modelId="{B2E2391F-C69C-47B2-9894-1D9C802AF76F}" srcId="{A8283153-2409-4112-B66B-81F244E53BA2}" destId="{BC59585E-B232-4FD3-B732-8DC38B449E27}" srcOrd="2" destOrd="0" parTransId="{D28AE03B-8A1D-481C-8B15-8BAB8639E5DE}" sibTransId="{062D9C15-CB4D-4324-9D61-6F70CE600541}"/>
    <dgm:cxn modelId="{616BCE1F-1BBA-4FF5-B911-F45DF11BCBD1}" type="presOf" srcId="{D20741D3-CABC-40DE-990A-2E9AC13ABF52}" destId="{C536E20D-928A-4C2A-91F2-64AB3280A731}" srcOrd="0" destOrd="0" presId="urn:microsoft.com/office/officeart/2016/7/layout/VerticalSolidActionList"/>
    <dgm:cxn modelId="{369D2D35-AD3C-406C-B519-5B2E9C525E3F}" srcId="{DA35B783-9365-4F07-B057-1D1A565D36C8}" destId="{A1852583-882E-41CF-B084-025140D45EFD}" srcOrd="1" destOrd="0" parTransId="{94680D4C-A12D-49BE-9894-462E0C5C9B5D}" sibTransId="{950A292D-915E-417D-9B3F-62B56742F7CC}"/>
    <dgm:cxn modelId="{27A28738-9E1C-438D-9642-BB00E21265AF}" srcId="{0D265D3B-3712-43CB-9543-1760006C177D}" destId="{DA35B783-9365-4F07-B057-1D1A565D36C8}" srcOrd="2" destOrd="0" parTransId="{0014A5FC-788C-4EE5-8827-018E3BF95590}" sibTransId="{52786814-AC08-40D6-A09B-739CBBAE5792}"/>
    <dgm:cxn modelId="{DCC7A55E-82EE-4265-A597-40E3F4700F93}" srcId="{6C8B6784-E407-4A97-A0DE-947CB68B50CD}" destId="{E1B2C047-F51E-4103-A2A5-F6A719A9238D}" srcOrd="1" destOrd="0" parTransId="{FA15B9E4-45CD-407C-AD2D-2CE0B6906CBD}" sibTransId="{DE72C235-2B39-4AB8-9E98-2C47AE0E0D4E}"/>
    <dgm:cxn modelId="{44437F5F-DEF8-4534-B822-6885766FA76D}" srcId="{A8283153-2409-4112-B66B-81F244E53BA2}" destId="{0A2BC536-E8A8-4537-94CF-39BA4426F9DE}" srcOrd="0" destOrd="0" parTransId="{4835AC60-9D54-4A3D-8F26-8EA1418E1F1B}" sibTransId="{68A6C600-7F5D-46DC-B79D-B8092655499D}"/>
    <dgm:cxn modelId="{E3ACCD64-FE71-4328-9164-0495DFFA0A33}" type="presOf" srcId="{A1852583-882E-41CF-B084-025140D45EFD}" destId="{C536E20D-928A-4C2A-91F2-64AB3280A731}" srcOrd="0" destOrd="1" presId="urn:microsoft.com/office/officeart/2016/7/layout/VerticalSolidActionList"/>
    <dgm:cxn modelId="{B9CC8749-6C68-4BFE-B5D1-24BB1E07ADE5}" srcId="{DA35B783-9365-4F07-B057-1D1A565D36C8}" destId="{A1DAD4E3-20D9-4D38-AE6B-E3613787B64C}" srcOrd="2" destOrd="0" parTransId="{88EA4FF8-3155-401A-A043-D1B634360244}" sibTransId="{0BB96575-E244-419F-822C-5A66395DB137}"/>
    <dgm:cxn modelId="{29350F7C-F2F5-4DD5-B855-43F0052E0DE8}" srcId="{A8283153-2409-4112-B66B-81F244E53BA2}" destId="{C23E209A-77E0-4229-8FA2-22834516EA81}" srcOrd="1" destOrd="0" parTransId="{EF5C4725-068F-4195-B936-87653A682CC7}" sibTransId="{6D8FD128-0825-4B56-9401-40C418F5C6CE}"/>
    <dgm:cxn modelId="{2F5AFC96-B566-44F3-9E9B-A29BFAA8B317}" srcId="{0D265D3B-3712-43CB-9543-1760006C177D}" destId="{6C8B6784-E407-4A97-A0DE-947CB68B50CD}" srcOrd="0" destOrd="0" parTransId="{11FB9B43-89C1-4A93-B68D-350D948C5A05}" sibTransId="{35CEB0ED-8BC1-4A58-B4C5-1821FF8F9B20}"/>
    <dgm:cxn modelId="{D387C09C-9F59-40A9-B5CC-C03ADB16D692}" type="presOf" srcId="{C5B2C187-C67D-40F5-934D-C44764209206}" destId="{07BBD079-4C1B-4B41-82B9-15A6EDE03CAE}" srcOrd="0" destOrd="0" presId="urn:microsoft.com/office/officeart/2016/7/layout/VerticalSolidActionList"/>
    <dgm:cxn modelId="{F2C1BBA3-CC3A-4FDC-ADE8-C36D54669A4C}" type="presOf" srcId="{0D265D3B-3712-43CB-9543-1760006C177D}" destId="{1CC07AE9-AEEE-4A34-AA02-501D72151074}" srcOrd="0" destOrd="0" presId="urn:microsoft.com/office/officeart/2016/7/layout/VerticalSolidActionList"/>
    <dgm:cxn modelId="{B11C43A5-7553-4571-93E7-57EADE5DC976}" srcId="{DA35B783-9365-4F07-B057-1D1A565D36C8}" destId="{D20741D3-CABC-40DE-990A-2E9AC13ABF52}" srcOrd="0" destOrd="0" parTransId="{3FE072F0-E58D-4169-9396-9562ECF4B19D}" sibTransId="{8C988AE6-D0AA-4386-AA02-A70463B4F837}"/>
    <dgm:cxn modelId="{B5DDF4AA-D589-4FD1-B280-BDD4E9E645F1}" srcId="{6C8B6784-E407-4A97-A0DE-947CB68B50CD}" destId="{C5B2C187-C67D-40F5-934D-C44764209206}" srcOrd="0" destOrd="0" parTransId="{D87FFBDA-0FC0-413C-ADFA-633BB83AEEEF}" sibTransId="{C2BF510E-8C1D-424A-9F92-A61105C3EEB1}"/>
    <dgm:cxn modelId="{178247B0-C5A9-4A27-8C8E-7BD229F2211D}" type="presOf" srcId="{BC59585E-B232-4FD3-B732-8DC38B449E27}" destId="{F6E8EA8B-4F28-425D-BC3F-A3ACAD511AF4}" srcOrd="0" destOrd="2" presId="urn:microsoft.com/office/officeart/2016/7/layout/VerticalSolidActionList"/>
    <dgm:cxn modelId="{A3C281B8-C633-41D4-A265-795541A5FAA7}" type="presOf" srcId="{0A2BC536-E8A8-4537-94CF-39BA4426F9DE}" destId="{F6E8EA8B-4F28-425D-BC3F-A3ACAD511AF4}" srcOrd="0" destOrd="0" presId="urn:microsoft.com/office/officeart/2016/7/layout/VerticalSolidActionList"/>
    <dgm:cxn modelId="{F44E4BCE-1F19-42F1-882B-14372247D5A0}" type="presOf" srcId="{A8283153-2409-4112-B66B-81F244E53BA2}" destId="{FC846B41-77C5-4974-B846-897E1AADB90E}" srcOrd="0" destOrd="0" presId="urn:microsoft.com/office/officeart/2016/7/layout/VerticalSolidActionList"/>
    <dgm:cxn modelId="{320D63DB-5B96-45CC-8C11-59EA9331AEE6}" type="presOf" srcId="{E1B2C047-F51E-4103-A2A5-F6A719A9238D}" destId="{07BBD079-4C1B-4B41-82B9-15A6EDE03CAE}" srcOrd="0" destOrd="1" presId="urn:microsoft.com/office/officeart/2016/7/layout/VerticalSolidActionList"/>
    <dgm:cxn modelId="{233250E2-79EE-4E99-84F8-258EF9FB8623}" type="presOf" srcId="{C23E209A-77E0-4229-8FA2-22834516EA81}" destId="{F6E8EA8B-4F28-425D-BC3F-A3ACAD511AF4}" srcOrd="0" destOrd="1" presId="urn:microsoft.com/office/officeart/2016/7/layout/VerticalSolidActionList"/>
    <dgm:cxn modelId="{2BC58EE2-DF1D-4D6C-9988-42143DE4CB6E}" type="presOf" srcId="{A1DAD4E3-20D9-4D38-AE6B-E3613787B64C}" destId="{C536E20D-928A-4C2A-91F2-64AB3280A731}" srcOrd="0" destOrd="2" presId="urn:microsoft.com/office/officeart/2016/7/layout/VerticalSolidActionList"/>
    <dgm:cxn modelId="{48D00BFD-2C68-4635-A242-5558DD8C6D03}" srcId="{0D265D3B-3712-43CB-9543-1760006C177D}" destId="{A8283153-2409-4112-B66B-81F244E53BA2}" srcOrd="1" destOrd="0" parTransId="{D33AB8C7-2D71-460A-B7FD-39F58738D927}" sibTransId="{6838E8BA-95BE-4D63-8C81-CADD83B51197}"/>
    <dgm:cxn modelId="{CE90F8FD-4273-4FE4-92AA-CF8E9E066CBC}" type="presParOf" srcId="{1CC07AE9-AEEE-4A34-AA02-501D72151074}" destId="{AD2396EF-9FD6-4453-B631-D738F83C9A00}" srcOrd="0" destOrd="0" presId="urn:microsoft.com/office/officeart/2016/7/layout/VerticalSolidActionList"/>
    <dgm:cxn modelId="{136465D8-62BA-42E6-8CE0-3B9689B77AF9}" type="presParOf" srcId="{AD2396EF-9FD6-4453-B631-D738F83C9A00}" destId="{93824A22-F143-4D2E-8D78-5D1209740FA8}" srcOrd="0" destOrd="0" presId="urn:microsoft.com/office/officeart/2016/7/layout/VerticalSolidActionList"/>
    <dgm:cxn modelId="{B420D118-997E-4684-A0AA-CB62421EDA4D}" type="presParOf" srcId="{AD2396EF-9FD6-4453-B631-D738F83C9A00}" destId="{07BBD079-4C1B-4B41-82B9-15A6EDE03CAE}" srcOrd="1" destOrd="0" presId="urn:microsoft.com/office/officeart/2016/7/layout/VerticalSolidActionList"/>
    <dgm:cxn modelId="{B3DEA5EB-6EF8-4E30-8A8B-3C2A0B9A7759}" type="presParOf" srcId="{1CC07AE9-AEEE-4A34-AA02-501D72151074}" destId="{DD87F162-78F8-4585-987E-3171B630CE85}" srcOrd="1" destOrd="0" presId="urn:microsoft.com/office/officeart/2016/7/layout/VerticalSolidActionList"/>
    <dgm:cxn modelId="{B6F9AD10-6110-4B5A-B25F-ED5D31D3E2BF}" type="presParOf" srcId="{1CC07AE9-AEEE-4A34-AA02-501D72151074}" destId="{8638E324-F05A-475D-B7DB-31031D06C47F}" srcOrd="2" destOrd="0" presId="urn:microsoft.com/office/officeart/2016/7/layout/VerticalSolidActionList"/>
    <dgm:cxn modelId="{72F05368-859A-4648-AE4A-F639F6A6D356}" type="presParOf" srcId="{8638E324-F05A-475D-B7DB-31031D06C47F}" destId="{FC846B41-77C5-4974-B846-897E1AADB90E}" srcOrd="0" destOrd="0" presId="urn:microsoft.com/office/officeart/2016/7/layout/VerticalSolidActionList"/>
    <dgm:cxn modelId="{A2669D1A-9F95-4E50-BFB6-791E6F901D38}" type="presParOf" srcId="{8638E324-F05A-475D-B7DB-31031D06C47F}" destId="{F6E8EA8B-4F28-425D-BC3F-A3ACAD511AF4}" srcOrd="1" destOrd="0" presId="urn:microsoft.com/office/officeart/2016/7/layout/VerticalSolidActionList"/>
    <dgm:cxn modelId="{EC418D99-5DDF-4278-A8B8-8DC950A613CC}" type="presParOf" srcId="{1CC07AE9-AEEE-4A34-AA02-501D72151074}" destId="{D6AC2E6A-406F-484B-9CA1-10D70F416F4F}" srcOrd="3" destOrd="0" presId="urn:microsoft.com/office/officeart/2016/7/layout/VerticalSolidActionList"/>
    <dgm:cxn modelId="{17D05971-4695-4B5E-A916-05BF4BAC2F94}" type="presParOf" srcId="{1CC07AE9-AEEE-4A34-AA02-501D72151074}" destId="{5CA8A41B-A516-487C-A853-FB8DC78A31DE}" srcOrd="4" destOrd="0" presId="urn:microsoft.com/office/officeart/2016/7/layout/VerticalSolidActionList"/>
    <dgm:cxn modelId="{379B65F2-DB0F-423E-AE3A-F9C8F7E2ECAD}" type="presParOf" srcId="{5CA8A41B-A516-487C-A853-FB8DC78A31DE}" destId="{1264449E-B129-4E2E-B90A-31FD8E227658}" srcOrd="0" destOrd="0" presId="urn:microsoft.com/office/officeart/2016/7/layout/VerticalSolidActionList"/>
    <dgm:cxn modelId="{5C48E3EC-A3EF-4425-B9EE-E87A4FAECAEC}" type="presParOf" srcId="{5CA8A41B-A516-487C-A853-FB8DC78A31DE}" destId="{C536E20D-928A-4C2A-91F2-64AB3280A731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4131E7-8F4B-410B-BBBE-A8BFFC81075A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98B6A18-3DFD-4D58-9F5E-02A4042AF4EA}">
      <dgm:prSet/>
      <dgm:spPr/>
      <dgm:t>
        <a:bodyPr/>
        <a:lstStyle/>
        <a:p>
          <a:r>
            <a:rPr lang="en-US" b="1"/>
            <a:t>Potential Conflicts Abound</a:t>
          </a:r>
          <a:endParaRPr lang="en-US"/>
        </a:p>
      </dgm:t>
    </dgm:pt>
    <dgm:pt modelId="{62445A05-CF71-4629-BF60-CAF80AEE4727}" type="parTrans" cxnId="{0262E0FF-E195-438D-B9EC-0C2F84FF8C7D}">
      <dgm:prSet/>
      <dgm:spPr/>
      <dgm:t>
        <a:bodyPr/>
        <a:lstStyle/>
        <a:p>
          <a:endParaRPr lang="en-US"/>
        </a:p>
      </dgm:t>
    </dgm:pt>
    <dgm:pt modelId="{4C154A70-2AFF-4061-B140-2549BBCF51C9}" type="sibTrans" cxnId="{0262E0FF-E195-438D-B9EC-0C2F84FF8C7D}">
      <dgm:prSet/>
      <dgm:spPr/>
      <dgm:t>
        <a:bodyPr/>
        <a:lstStyle/>
        <a:p>
          <a:endParaRPr lang="en-US"/>
        </a:p>
      </dgm:t>
    </dgm:pt>
    <dgm:pt modelId="{2B65BDFF-AB97-4C02-9804-ABF76826DC71}">
      <dgm:prSet/>
      <dgm:spPr/>
      <dgm:t>
        <a:bodyPr/>
        <a:lstStyle/>
        <a:p>
          <a:r>
            <a:rPr lang="en-US"/>
            <a:t>Counsel representing both the insurer and insured without informed consent—creating divided loyalties.</a:t>
          </a:r>
        </a:p>
      </dgm:t>
    </dgm:pt>
    <dgm:pt modelId="{A9B32867-0CA3-43E1-A132-6066B267E8C4}" type="parTrans" cxnId="{62E8483B-613F-4ECF-ACF0-4AE632ECDED1}">
      <dgm:prSet/>
      <dgm:spPr/>
      <dgm:t>
        <a:bodyPr/>
        <a:lstStyle/>
        <a:p>
          <a:endParaRPr lang="en-US"/>
        </a:p>
      </dgm:t>
    </dgm:pt>
    <dgm:pt modelId="{371B712A-799C-46E8-A4F6-EB023EC08F3A}" type="sibTrans" cxnId="{62E8483B-613F-4ECF-ACF0-4AE632ECDED1}">
      <dgm:prSet/>
      <dgm:spPr/>
      <dgm:t>
        <a:bodyPr/>
        <a:lstStyle/>
        <a:p>
          <a:endParaRPr lang="en-US"/>
        </a:p>
      </dgm:t>
    </dgm:pt>
    <dgm:pt modelId="{04A726C6-4824-4EC5-BCCA-D0794088CAA4}">
      <dgm:prSet/>
      <dgm:spPr/>
      <dgm:t>
        <a:bodyPr/>
        <a:lstStyle/>
        <a:p>
          <a:r>
            <a:rPr lang="en-US"/>
            <a:t>Subrogation counsel pursuing only the insurer’s covered loss while ignoring the insured’s uninsured damages.</a:t>
          </a:r>
        </a:p>
      </dgm:t>
    </dgm:pt>
    <dgm:pt modelId="{46A6374B-870F-42E7-9530-56BEDE1279B0}" type="parTrans" cxnId="{20939EA8-8CD0-484F-B6D1-010D70E2E0D1}">
      <dgm:prSet/>
      <dgm:spPr/>
      <dgm:t>
        <a:bodyPr/>
        <a:lstStyle/>
        <a:p>
          <a:endParaRPr lang="en-US"/>
        </a:p>
      </dgm:t>
    </dgm:pt>
    <dgm:pt modelId="{102CDF6E-3B79-4C09-B209-55C9E1EA892C}" type="sibTrans" cxnId="{20939EA8-8CD0-484F-B6D1-010D70E2E0D1}">
      <dgm:prSet/>
      <dgm:spPr/>
      <dgm:t>
        <a:bodyPr/>
        <a:lstStyle/>
        <a:p>
          <a:endParaRPr lang="en-US"/>
        </a:p>
      </dgm:t>
    </dgm:pt>
    <dgm:pt modelId="{3EDE6C34-8A85-4B28-8972-94EA2502FBEA}">
      <dgm:prSet/>
      <dgm:spPr/>
      <dgm:t>
        <a:bodyPr/>
        <a:lstStyle/>
        <a:p>
          <a:r>
            <a:rPr lang="en-US"/>
            <a:t>Competing interests among the insured, primary carrier, excess carriers, and other insurers with overlapping coverage layers.</a:t>
          </a:r>
        </a:p>
      </dgm:t>
    </dgm:pt>
    <dgm:pt modelId="{E8C5DF99-C8A2-4CE4-87CB-AE1578E9A5EA}" type="parTrans" cxnId="{E80DE237-3067-4FB2-AF97-9F9780C2FEF5}">
      <dgm:prSet/>
      <dgm:spPr/>
      <dgm:t>
        <a:bodyPr/>
        <a:lstStyle/>
        <a:p>
          <a:endParaRPr lang="en-US"/>
        </a:p>
      </dgm:t>
    </dgm:pt>
    <dgm:pt modelId="{21078297-C2DB-4BC5-A87F-E9BAB6C576E4}" type="sibTrans" cxnId="{E80DE237-3067-4FB2-AF97-9F9780C2FEF5}">
      <dgm:prSet/>
      <dgm:spPr/>
      <dgm:t>
        <a:bodyPr/>
        <a:lstStyle/>
        <a:p>
          <a:endParaRPr lang="en-US"/>
        </a:p>
      </dgm:t>
    </dgm:pt>
    <dgm:pt modelId="{3145320D-5FCC-449A-830E-4F7161ADCD72}">
      <dgm:prSet/>
      <dgm:spPr/>
      <dgm:t>
        <a:bodyPr/>
        <a:lstStyle/>
        <a:p>
          <a:r>
            <a:rPr lang="en-US"/>
            <a:t>Divergent settlement objectives—insurers often seek an early, discounted resolution, while the insured aims for full recovery.</a:t>
          </a:r>
        </a:p>
      </dgm:t>
    </dgm:pt>
    <dgm:pt modelId="{417F3688-9E12-41A7-919F-5D8C58272990}" type="parTrans" cxnId="{C67B14CA-91A2-4F38-88F0-D93A6D941A08}">
      <dgm:prSet/>
      <dgm:spPr/>
      <dgm:t>
        <a:bodyPr/>
        <a:lstStyle/>
        <a:p>
          <a:endParaRPr lang="en-US"/>
        </a:p>
      </dgm:t>
    </dgm:pt>
    <dgm:pt modelId="{3540E8B7-0698-4405-AAE5-6F01D96660BB}" type="sibTrans" cxnId="{C67B14CA-91A2-4F38-88F0-D93A6D941A08}">
      <dgm:prSet/>
      <dgm:spPr/>
      <dgm:t>
        <a:bodyPr/>
        <a:lstStyle/>
        <a:p>
          <a:endParaRPr lang="en-US"/>
        </a:p>
      </dgm:t>
    </dgm:pt>
    <dgm:pt modelId="{269DA24B-E934-41E7-B7F1-787A281DBD66}">
      <dgm:prSet/>
      <dgm:spPr/>
      <dgm:t>
        <a:bodyPr/>
        <a:lstStyle/>
        <a:p>
          <a:r>
            <a:rPr lang="en-US"/>
            <a:t>Expert opinions that support one party’s theory of liability but undermine the other’s.</a:t>
          </a:r>
        </a:p>
      </dgm:t>
    </dgm:pt>
    <dgm:pt modelId="{20548CDF-9F33-4826-B103-F79DF21F7108}" type="parTrans" cxnId="{F7A753E6-091C-4A83-9268-FB0F51ADDBC4}">
      <dgm:prSet/>
      <dgm:spPr/>
      <dgm:t>
        <a:bodyPr/>
        <a:lstStyle/>
        <a:p>
          <a:endParaRPr lang="en-US"/>
        </a:p>
      </dgm:t>
    </dgm:pt>
    <dgm:pt modelId="{6D1C7BB9-DFCF-4B64-ACB4-A52E6188C7D9}" type="sibTrans" cxnId="{F7A753E6-091C-4A83-9268-FB0F51ADDBC4}">
      <dgm:prSet/>
      <dgm:spPr/>
      <dgm:t>
        <a:bodyPr/>
        <a:lstStyle/>
        <a:p>
          <a:endParaRPr lang="en-US"/>
        </a:p>
      </dgm:t>
    </dgm:pt>
    <dgm:pt modelId="{A65C19FB-FEE1-4B80-81CA-5C44D2EB91B9}">
      <dgm:prSet/>
      <dgm:spPr/>
      <dgm:t>
        <a:bodyPr/>
        <a:lstStyle/>
        <a:p>
          <a:r>
            <a:rPr lang="en-US"/>
            <a:t>The insured pursuing a separate coverage or bad-faith claim against one of the subrogating insurers.</a:t>
          </a:r>
        </a:p>
      </dgm:t>
    </dgm:pt>
    <dgm:pt modelId="{28273B62-813A-48DC-8926-85F68B7C1F43}" type="parTrans" cxnId="{3181155C-1367-4B0A-AA42-9688F42C5119}">
      <dgm:prSet/>
      <dgm:spPr/>
      <dgm:t>
        <a:bodyPr/>
        <a:lstStyle/>
        <a:p>
          <a:endParaRPr lang="en-US"/>
        </a:p>
      </dgm:t>
    </dgm:pt>
    <dgm:pt modelId="{93311A66-592A-4498-BC78-331ECCE4AEF2}" type="sibTrans" cxnId="{3181155C-1367-4B0A-AA42-9688F42C5119}">
      <dgm:prSet/>
      <dgm:spPr/>
      <dgm:t>
        <a:bodyPr/>
        <a:lstStyle/>
        <a:p>
          <a:endParaRPr lang="en-US"/>
        </a:p>
      </dgm:t>
    </dgm:pt>
    <dgm:pt modelId="{AF5B5551-6E01-48B0-B34A-4FF895BBD856}">
      <dgm:prSet/>
      <dgm:spPr/>
      <dgm:t>
        <a:bodyPr/>
        <a:lstStyle/>
        <a:p>
          <a:r>
            <a:rPr lang="en-US" b="1"/>
            <a:t>Best Practices to Avoid and Manage Conflicts</a:t>
          </a:r>
          <a:endParaRPr lang="en-US"/>
        </a:p>
      </dgm:t>
    </dgm:pt>
    <dgm:pt modelId="{E9F6C7B2-B202-408D-92A5-E047430F50EE}" type="parTrans" cxnId="{C627893F-EBB9-4FB9-861B-0DF19E80B272}">
      <dgm:prSet/>
      <dgm:spPr/>
      <dgm:t>
        <a:bodyPr/>
        <a:lstStyle/>
        <a:p>
          <a:endParaRPr lang="en-US"/>
        </a:p>
      </dgm:t>
    </dgm:pt>
    <dgm:pt modelId="{47A9CE0A-EF20-439A-80C6-298F8840B6AA}" type="sibTrans" cxnId="{C627893F-EBB9-4FB9-861B-0DF19E80B272}">
      <dgm:prSet/>
      <dgm:spPr/>
      <dgm:t>
        <a:bodyPr/>
        <a:lstStyle/>
        <a:p>
          <a:endParaRPr lang="en-US"/>
        </a:p>
      </dgm:t>
    </dgm:pt>
    <dgm:pt modelId="{922C5E27-1AC4-4200-8AA8-FF99D542BBD2}">
      <dgm:prSet/>
      <dgm:spPr/>
      <dgm:t>
        <a:bodyPr/>
        <a:lstStyle/>
        <a:p>
          <a:r>
            <a:rPr lang="en-US"/>
            <a:t>Use separate engagement letters clearly identifying each client and scope of representation.</a:t>
          </a:r>
        </a:p>
      </dgm:t>
    </dgm:pt>
    <dgm:pt modelId="{E145F782-D931-4949-A9FA-EF6F3E63CF91}" type="parTrans" cxnId="{FD95B307-4827-4A02-A20F-0E1B445D864C}">
      <dgm:prSet/>
      <dgm:spPr/>
      <dgm:t>
        <a:bodyPr/>
        <a:lstStyle/>
        <a:p>
          <a:endParaRPr lang="en-US"/>
        </a:p>
      </dgm:t>
    </dgm:pt>
    <dgm:pt modelId="{43760ABA-961A-4A9F-9B2A-F08B4B165E1C}" type="sibTrans" cxnId="{FD95B307-4827-4A02-A20F-0E1B445D864C}">
      <dgm:prSet/>
      <dgm:spPr/>
      <dgm:t>
        <a:bodyPr/>
        <a:lstStyle/>
        <a:p>
          <a:endParaRPr lang="en-US"/>
        </a:p>
      </dgm:t>
    </dgm:pt>
    <dgm:pt modelId="{A4F59061-6908-475C-A4EF-E3988EED4B55}">
      <dgm:prSet/>
      <dgm:spPr/>
      <dgm:t>
        <a:bodyPr/>
        <a:lstStyle/>
        <a:p>
          <a:r>
            <a:rPr lang="en-US"/>
            <a:t>Address allocation of recoveries, litigation strategy, and expert coordination at the outset.</a:t>
          </a:r>
        </a:p>
      </dgm:t>
    </dgm:pt>
    <dgm:pt modelId="{8D3EEA31-6778-4E17-A089-3C8239E6733A}" type="parTrans" cxnId="{F6D8193E-3B0D-40AB-ABEE-3ACB4F950EB3}">
      <dgm:prSet/>
      <dgm:spPr/>
      <dgm:t>
        <a:bodyPr/>
        <a:lstStyle/>
        <a:p>
          <a:endParaRPr lang="en-US"/>
        </a:p>
      </dgm:t>
    </dgm:pt>
    <dgm:pt modelId="{174DF44F-2F36-4EC3-9FBF-28E8BA7F054B}" type="sibTrans" cxnId="{F6D8193E-3B0D-40AB-ABEE-3ACB4F950EB3}">
      <dgm:prSet/>
      <dgm:spPr/>
      <dgm:t>
        <a:bodyPr/>
        <a:lstStyle/>
        <a:p>
          <a:endParaRPr lang="en-US"/>
        </a:p>
      </dgm:t>
    </dgm:pt>
    <dgm:pt modelId="{EB79A4AF-78B5-4338-9849-DF1EAA636813}">
      <dgm:prSet/>
      <dgm:spPr/>
      <dgm:t>
        <a:bodyPr/>
        <a:lstStyle/>
        <a:p>
          <a:r>
            <a:rPr lang="en-US"/>
            <a:t>Maintain open communication and ensure the insured retains an independent voice in all settlement discussions.</a:t>
          </a:r>
        </a:p>
      </dgm:t>
    </dgm:pt>
    <dgm:pt modelId="{12BCE23A-B5C2-4BE4-A79E-44858DA07415}" type="parTrans" cxnId="{78863F64-CE4A-48F6-8F01-856059D95F72}">
      <dgm:prSet/>
      <dgm:spPr/>
      <dgm:t>
        <a:bodyPr/>
        <a:lstStyle/>
        <a:p>
          <a:endParaRPr lang="en-US"/>
        </a:p>
      </dgm:t>
    </dgm:pt>
    <dgm:pt modelId="{F011C95B-EE19-41F4-BFF7-874105F58F66}" type="sibTrans" cxnId="{78863F64-CE4A-48F6-8F01-856059D95F72}">
      <dgm:prSet/>
      <dgm:spPr/>
      <dgm:t>
        <a:bodyPr/>
        <a:lstStyle/>
        <a:p>
          <a:endParaRPr lang="en-US"/>
        </a:p>
      </dgm:t>
    </dgm:pt>
    <dgm:pt modelId="{CF8FA9CB-EB90-4EED-9EEC-C42FBC8FECEB}">
      <dgm:prSet/>
      <dgm:spPr/>
      <dgm:t>
        <a:bodyPr/>
        <a:lstStyle/>
        <a:p>
          <a:r>
            <a:rPr lang="en-US" b="1"/>
            <a:t>Joint Prosecution Agreements</a:t>
          </a:r>
          <a:endParaRPr lang="en-US"/>
        </a:p>
      </dgm:t>
    </dgm:pt>
    <dgm:pt modelId="{60446557-852E-4569-BBFB-EB437E3815DE}" type="parTrans" cxnId="{72CD6272-7429-472F-B78F-041FDCBA4A88}">
      <dgm:prSet/>
      <dgm:spPr/>
      <dgm:t>
        <a:bodyPr/>
        <a:lstStyle/>
        <a:p>
          <a:endParaRPr lang="en-US"/>
        </a:p>
      </dgm:t>
    </dgm:pt>
    <dgm:pt modelId="{70E82FB9-AC16-43D0-8A27-F13956BEDD4A}" type="sibTrans" cxnId="{72CD6272-7429-472F-B78F-041FDCBA4A88}">
      <dgm:prSet/>
      <dgm:spPr/>
      <dgm:t>
        <a:bodyPr/>
        <a:lstStyle/>
        <a:p>
          <a:endParaRPr lang="en-US"/>
        </a:p>
      </dgm:t>
    </dgm:pt>
    <dgm:pt modelId="{9B1D6A9D-3730-4D2D-B863-3018E4979138}">
      <dgm:prSet/>
      <dgm:spPr/>
      <dgm:t>
        <a:bodyPr/>
        <a:lstStyle/>
        <a:p>
          <a:r>
            <a:rPr lang="en-US" dirty="0"/>
            <a:t>What are they, and why do you need one?</a:t>
          </a:r>
        </a:p>
      </dgm:t>
    </dgm:pt>
    <dgm:pt modelId="{F77C5142-E173-4755-90BB-6872DF8E0431}" type="parTrans" cxnId="{7BBAB522-1A65-42AD-AF86-B0B1B234A032}">
      <dgm:prSet/>
      <dgm:spPr/>
      <dgm:t>
        <a:bodyPr/>
        <a:lstStyle/>
        <a:p>
          <a:endParaRPr lang="en-US"/>
        </a:p>
      </dgm:t>
    </dgm:pt>
    <dgm:pt modelId="{394DB1BE-61F2-4DA3-8EC6-A1E8453D623D}" type="sibTrans" cxnId="{7BBAB522-1A65-42AD-AF86-B0B1B234A032}">
      <dgm:prSet/>
      <dgm:spPr/>
      <dgm:t>
        <a:bodyPr/>
        <a:lstStyle/>
        <a:p>
          <a:endParaRPr lang="en-US"/>
        </a:p>
      </dgm:t>
    </dgm:pt>
    <dgm:pt modelId="{5382071A-C734-4663-9898-379651C3EB8E}">
      <dgm:prSet/>
      <dgm:spPr/>
      <dgm:t>
        <a:bodyPr/>
        <a:lstStyle/>
        <a:p>
          <a:r>
            <a:rPr lang="en-US" dirty="0"/>
            <a:t>Sharing litigation costs.</a:t>
          </a:r>
        </a:p>
      </dgm:t>
    </dgm:pt>
    <dgm:pt modelId="{58A6F60D-D214-4A05-939D-CDF9EC1817D3}" type="parTrans" cxnId="{1B3ADBDB-0355-4B4C-B4D1-E6599F4A0F39}">
      <dgm:prSet/>
      <dgm:spPr/>
      <dgm:t>
        <a:bodyPr/>
        <a:lstStyle/>
        <a:p>
          <a:endParaRPr lang="en-US"/>
        </a:p>
      </dgm:t>
    </dgm:pt>
    <dgm:pt modelId="{F3AC9C7B-6497-473C-8D14-B092DC5DC45C}" type="sibTrans" cxnId="{1B3ADBDB-0355-4B4C-B4D1-E6599F4A0F39}">
      <dgm:prSet/>
      <dgm:spPr/>
      <dgm:t>
        <a:bodyPr/>
        <a:lstStyle/>
        <a:p>
          <a:endParaRPr lang="en-US"/>
        </a:p>
      </dgm:t>
    </dgm:pt>
    <dgm:pt modelId="{6D84009C-454F-4AF9-A26B-72DA9784386D}">
      <dgm:prSet/>
      <dgm:spPr/>
      <dgm:t>
        <a:bodyPr/>
        <a:lstStyle/>
        <a:p>
          <a:r>
            <a:rPr lang="en-US" dirty="0"/>
            <a:t>Allocating the subrogation recovery.</a:t>
          </a:r>
        </a:p>
      </dgm:t>
    </dgm:pt>
    <dgm:pt modelId="{825A8E08-BCAA-4022-8690-FD9B1C70A64C}" type="parTrans" cxnId="{949B5E99-AB7E-4ABC-A2B4-0E76F724551F}">
      <dgm:prSet/>
      <dgm:spPr/>
      <dgm:t>
        <a:bodyPr/>
        <a:lstStyle/>
        <a:p>
          <a:endParaRPr lang="en-US"/>
        </a:p>
      </dgm:t>
    </dgm:pt>
    <dgm:pt modelId="{F77667B9-B4CA-449A-B788-F7C522113E75}" type="sibTrans" cxnId="{949B5E99-AB7E-4ABC-A2B4-0E76F724551F}">
      <dgm:prSet/>
      <dgm:spPr/>
      <dgm:t>
        <a:bodyPr/>
        <a:lstStyle/>
        <a:p>
          <a:endParaRPr lang="en-US"/>
        </a:p>
      </dgm:t>
    </dgm:pt>
    <dgm:pt modelId="{F2F4737C-ACF4-4389-A405-85F278BA526B}">
      <dgm:prSet/>
      <dgm:spPr/>
      <dgm:t>
        <a:bodyPr/>
        <a:lstStyle/>
        <a:p>
          <a:r>
            <a:rPr lang="en-US" dirty="0"/>
            <a:t>Real world examples.</a:t>
          </a:r>
        </a:p>
      </dgm:t>
    </dgm:pt>
    <dgm:pt modelId="{EA557676-8354-404A-B4D1-4650C3038BDA}" type="parTrans" cxnId="{DAAB05C7-D58B-4854-96FC-308F58FB4632}">
      <dgm:prSet/>
      <dgm:spPr/>
      <dgm:t>
        <a:bodyPr/>
        <a:lstStyle/>
        <a:p>
          <a:endParaRPr lang="en-US"/>
        </a:p>
      </dgm:t>
    </dgm:pt>
    <dgm:pt modelId="{0546CF53-C0C2-43A1-B271-B49C73166E6A}" type="sibTrans" cxnId="{DAAB05C7-D58B-4854-96FC-308F58FB4632}">
      <dgm:prSet/>
      <dgm:spPr/>
      <dgm:t>
        <a:bodyPr/>
        <a:lstStyle/>
        <a:p>
          <a:endParaRPr lang="en-US"/>
        </a:p>
      </dgm:t>
    </dgm:pt>
    <dgm:pt modelId="{41D680B4-47AA-481B-9D97-26A74239306C}" type="pres">
      <dgm:prSet presAssocID="{314131E7-8F4B-410B-BBBE-A8BFFC81075A}" presName="linear" presStyleCnt="0">
        <dgm:presLayoutVars>
          <dgm:dir/>
          <dgm:animLvl val="lvl"/>
          <dgm:resizeHandles val="exact"/>
        </dgm:presLayoutVars>
      </dgm:prSet>
      <dgm:spPr/>
    </dgm:pt>
    <dgm:pt modelId="{FB752129-A548-4FD1-BC43-73DB7C8928C9}" type="pres">
      <dgm:prSet presAssocID="{B98B6A18-3DFD-4D58-9F5E-02A4042AF4EA}" presName="parentLin" presStyleCnt="0"/>
      <dgm:spPr/>
    </dgm:pt>
    <dgm:pt modelId="{54253EA4-55B1-44E5-95FA-052316E34A94}" type="pres">
      <dgm:prSet presAssocID="{B98B6A18-3DFD-4D58-9F5E-02A4042AF4EA}" presName="parentLeftMargin" presStyleLbl="node1" presStyleIdx="0" presStyleCnt="3"/>
      <dgm:spPr/>
    </dgm:pt>
    <dgm:pt modelId="{5ADC977D-85CA-4A52-83C2-A622F2D7C1D7}" type="pres">
      <dgm:prSet presAssocID="{B98B6A18-3DFD-4D58-9F5E-02A4042AF4E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87D03B7-729F-4AFD-B41B-EEA84D211E07}" type="pres">
      <dgm:prSet presAssocID="{B98B6A18-3DFD-4D58-9F5E-02A4042AF4EA}" presName="negativeSpace" presStyleCnt="0"/>
      <dgm:spPr/>
    </dgm:pt>
    <dgm:pt modelId="{6303855F-FD7C-4C18-B078-2187A0E9FFD5}" type="pres">
      <dgm:prSet presAssocID="{B98B6A18-3DFD-4D58-9F5E-02A4042AF4EA}" presName="childText" presStyleLbl="conFgAcc1" presStyleIdx="0" presStyleCnt="3">
        <dgm:presLayoutVars>
          <dgm:bulletEnabled val="1"/>
        </dgm:presLayoutVars>
      </dgm:prSet>
      <dgm:spPr/>
    </dgm:pt>
    <dgm:pt modelId="{3A98BFCE-2650-4B92-AB8D-B46FC26BCAD6}" type="pres">
      <dgm:prSet presAssocID="{4C154A70-2AFF-4061-B140-2549BBCF51C9}" presName="spaceBetweenRectangles" presStyleCnt="0"/>
      <dgm:spPr/>
    </dgm:pt>
    <dgm:pt modelId="{2CB6AF71-FA1B-4E8D-B861-E97F118B0F60}" type="pres">
      <dgm:prSet presAssocID="{AF5B5551-6E01-48B0-B34A-4FF895BBD856}" presName="parentLin" presStyleCnt="0"/>
      <dgm:spPr/>
    </dgm:pt>
    <dgm:pt modelId="{F6A2C9FF-187F-400B-9F9D-45FD309ED1AA}" type="pres">
      <dgm:prSet presAssocID="{AF5B5551-6E01-48B0-B34A-4FF895BBD856}" presName="parentLeftMargin" presStyleLbl="node1" presStyleIdx="0" presStyleCnt="3"/>
      <dgm:spPr/>
    </dgm:pt>
    <dgm:pt modelId="{0C87B9A6-895E-469D-91F4-46165B686914}" type="pres">
      <dgm:prSet presAssocID="{AF5B5551-6E01-48B0-B34A-4FF895BBD85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F8B777B-7DD4-48E4-81A8-99D46DE349D2}" type="pres">
      <dgm:prSet presAssocID="{AF5B5551-6E01-48B0-B34A-4FF895BBD856}" presName="negativeSpace" presStyleCnt="0"/>
      <dgm:spPr/>
    </dgm:pt>
    <dgm:pt modelId="{A2788885-6BC2-43E6-AC0E-57F702513535}" type="pres">
      <dgm:prSet presAssocID="{AF5B5551-6E01-48B0-B34A-4FF895BBD856}" presName="childText" presStyleLbl="conFgAcc1" presStyleIdx="1" presStyleCnt="3">
        <dgm:presLayoutVars>
          <dgm:bulletEnabled val="1"/>
        </dgm:presLayoutVars>
      </dgm:prSet>
      <dgm:spPr/>
    </dgm:pt>
    <dgm:pt modelId="{D568E2AC-0C54-4547-A74D-4724FCCA94FD}" type="pres">
      <dgm:prSet presAssocID="{47A9CE0A-EF20-439A-80C6-298F8840B6AA}" presName="spaceBetweenRectangles" presStyleCnt="0"/>
      <dgm:spPr/>
    </dgm:pt>
    <dgm:pt modelId="{CA5767E3-5C9A-46CF-B2A5-E209D95D8222}" type="pres">
      <dgm:prSet presAssocID="{CF8FA9CB-EB90-4EED-9EEC-C42FBC8FECEB}" presName="parentLin" presStyleCnt="0"/>
      <dgm:spPr/>
    </dgm:pt>
    <dgm:pt modelId="{4B5A77D2-99FA-4694-9982-1A961C9F40E2}" type="pres">
      <dgm:prSet presAssocID="{CF8FA9CB-EB90-4EED-9EEC-C42FBC8FECEB}" presName="parentLeftMargin" presStyleLbl="node1" presStyleIdx="1" presStyleCnt="3"/>
      <dgm:spPr/>
    </dgm:pt>
    <dgm:pt modelId="{AC156188-F5E8-49EB-A619-E8B8D727F992}" type="pres">
      <dgm:prSet presAssocID="{CF8FA9CB-EB90-4EED-9EEC-C42FBC8FECE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39ABD26-4ACA-475C-8E29-26D07BF20706}" type="pres">
      <dgm:prSet presAssocID="{CF8FA9CB-EB90-4EED-9EEC-C42FBC8FECEB}" presName="negativeSpace" presStyleCnt="0"/>
      <dgm:spPr/>
    </dgm:pt>
    <dgm:pt modelId="{9359D606-173C-4014-8902-A4DD536C3C26}" type="pres">
      <dgm:prSet presAssocID="{CF8FA9CB-EB90-4EED-9EEC-C42FBC8FECE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D95B307-4827-4A02-A20F-0E1B445D864C}" srcId="{AF5B5551-6E01-48B0-B34A-4FF895BBD856}" destId="{922C5E27-1AC4-4200-8AA8-FF99D542BBD2}" srcOrd="0" destOrd="0" parTransId="{E145F782-D931-4949-A9FA-EF6F3E63CF91}" sibTransId="{43760ABA-961A-4A9F-9B2A-F08B4B165E1C}"/>
    <dgm:cxn modelId="{879B1709-FE38-4ED6-98F6-B9AB6D98281E}" type="presOf" srcId="{314131E7-8F4B-410B-BBBE-A8BFFC81075A}" destId="{41D680B4-47AA-481B-9D97-26A74239306C}" srcOrd="0" destOrd="0" presId="urn:microsoft.com/office/officeart/2005/8/layout/list1"/>
    <dgm:cxn modelId="{7BBAB522-1A65-42AD-AF86-B0B1B234A032}" srcId="{CF8FA9CB-EB90-4EED-9EEC-C42FBC8FECEB}" destId="{9B1D6A9D-3730-4D2D-B863-3018E4979138}" srcOrd="0" destOrd="0" parTransId="{F77C5142-E173-4755-90BB-6872DF8E0431}" sibTransId="{394DB1BE-61F2-4DA3-8EC6-A1E8453D623D}"/>
    <dgm:cxn modelId="{A527DB25-FE80-4F81-83B4-C1754FAD9E40}" type="presOf" srcId="{3EDE6C34-8A85-4B28-8972-94EA2502FBEA}" destId="{6303855F-FD7C-4C18-B078-2187A0E9FFD5}" srcOrd="0" destOrd="2" presId="urn:microsoft.com/office/officeart/2005/8/layout/list1"/>
    <dgm:cxn modelId="{24C3BA29-C163-4B88-9FD8-197CA3E99E88}" type="presOf" srcId="{F2F4737C-ACF4-4389-A405-85F278BA526B}" destId="{9359D606-173C-4014-8902-A4DD536C3C26}" srcOrd="0" destOrd="3" presId="urn:microsoft.com/office/officeart/2005/8/layout/list1"/>
    <dgm:cxn modelId="{E80DE237-3067-4FB2-AF97-9F9780C2FEF5}" srcId="{B98B6A18-3DFD-4D58-9F5E-02A4042AF4EA}" destId="{3EDE6C34-8A85-4B28-8972-94EA2502FBEA}" srcOrd="2" destOrd="0" parTransId="{E8C5DF99-C8A2-4CE4-87CB-AE1578E9A5EA}" sibTransId="{21078297-C2DB-4BC5-A87F-E9BAB6C576E4}"/>
    <dgm:cxn modelId="{62E8483B-613F-4ECF-ACF0-4AE632ECDED1}" srcId="{B98B6A18-3DFD-4D58-9F5E-02A4042AF4EA}" destId="{2B65BDFF-AB97-4C02-9804-ABF76826DC71}" srcOrd="0" destOrd="0" parTransId="{A9B32867-0CA3-43E1-A132-6066B267E8C4}" sibTransId="{371B712A-799C-46E8-A4F6-EB023EC08F3A}"/>
    <dgm:cxn modelId="{F6D8193E-3B0D-40AB-ABEE-3ACB4F950EB3}" srcId="{AF5B5551-6E01-48B0-B34A-4FF895BBD856}" destId="{A4F59061-6908-475C-A4EF-E3988EED4B55}" srcOrd="1" destOrd="0" parTransId="{8D3EEA31-6778-4E17-A089-3C8239E6733A}" sibTransId="{174DF44F-2F36-4EC3-9FBF-28E8BA7F054B}"/>
    <dgm:cxn modelId="{C627893F-EBB9-4FB9-861B-0DF19E80B272}" srcId="{314131E7-8F4B-410B-BBBE-A8BFFC81075A}" destId="{AF5B5551-6E01-48B0-B34A-4FF895BBD856}" srcOrd="1" destOrd="0" parTransId="{E9F6C7B2-B202-408D-92A5-E047430F50EE}" sibTransId="{47A9CE0A-EF20-439A-80C6-298F8840B6AA}"/>
    <dgm:cxn modelId="{3181155C-1367-4B0A-AA42-9688F42C5119}" srcId="{B98B6A18-3DFD-4D58-9F5E-02A4042AF4EA}" destId="{A65C19FB-FEE1-4B80-81CA-5C44D2EB91B9}" srcOrd="5" destOrd="0" parTransId="{28273B62-813A-48DC-8926-85F68B7C1F43}" sibTransId="{93311A66-592A-4498-BC78-331ECCE4AEF2}"/>
    <dgm:cxn modelId="{73CE715C-05BE-41BF-9BF3-990A4DC556E4}" type="presOf" srcId="{B98B6A18-3DFD-4D58-9F5E-02A4042AF4EA}" destId="{54253EA4-55B1-44E5-95FA-052316E34A94}" srcOrd="0" destOrd="0" presId="urn:microsoft.com/office/officeart/2005/8/layout/list1"/>
    <dgm:cxn modelId="{78863F64-CE4A-48F6-8F01-856059D95F72}" srcId="{AF5B5551-6E01-48B0-B34A-4FF895BBD856}" destId="{EB79A4AF-78B5-4338-9849-DF1EAA636813}" srcOrd="2" destOrd="0" parTransId="{12BCE23A-B5C2-4BE4-A79E-44858DA07415}" sibTransId="{F011C95B-EE19-41F4-BFF7-874105F58F66}"/>
    <dgm:cxn modelId="{348F4567-A608-4824-87E3-1D7C611C6D9E}" type="presOf" srcId="{269DA24B-E934-41E7-B7F1-787A281DBD66}" destId="{6303855F-FD7C-4C18-B078-2187A0E9FFD5}" srcOrd="0" destOrd="4" presId="urn:microsoft.com/office/officeart/2005/8/layout/list1"/>
    <dgm:cxn modelId="{73EB6C6C-5A7F-4469-99FB-86CF31EF6FCE}" type="presOf" srcId="{04A726C6-4824-4EC5-BCCA-D0794088CAA4}" destId="{6303855F-FD7C-4C18-B078-2187A0E9FFD5}" srcOrd="0" destOrd="1" presId="urn:microsoft.com/office/officeart/2005/8/layout/list1"/>
    <dgm:cxn modelId="{5B894F4D-3F2D-4790-AA0B-B6F3FB95E114}" type="presOf" srcId="{A65C19FB-FEE1-4B80-81CA-5C44D2EB91B9}" destId="{6303855F-FD7C-4C18-B078-2187A0E9FFD5}" srcOrd="0" destOrd="5" presId="urn:microsoft.com/office/officeart/2005/8/layout/list1"/>
    <dgm:cxn modelId="{72CD6272-7429-472F-B78F-041FDCBA4A88}" srcId="{314131E7-8F4B-410B-BBBE-A8BFFC81075A}" destId="{CF8FA9CB-EB90-4EED-9EEC-C42FBC8FECEB}" srcOrd="2" destOrd="0" parTransId="{60446557-852E-4569-BBFB-EB437E3815DE}" sibTransId="{70E82FB9-AC16-43D0-8A27-F13956BEDD4A}"/>
    <dgm:cxn modelId="{2B3A1477-B343-4755-B8FF-ADDDF7A89A9F}" type="presOf" srcId="{CF8FA9CB-EB90-4EED-9EEC-C42FBC8FECEB}" destId="{4B5A77D2-99FA-4694-9982-1A961C9F40E2}" srcOrd="0" destOrd="0" presId="urn:microsoft.com/office/officeart/2005/8/layout/list1"/>
    <dgm:cxn modelId="{A188F080-2E27-4D8B-8807-F2FBB010EEA3}" type="presOf" srcId="{5382071A-C734-4663-9898-379651C3EB8E}" destId="{9359D606-173C-4014-8902-A4DD536C3C26}" srcOrd="0" destOrd="1" presId="urn:microsoft.com/office/officeart/2005/8/layout/list1"/>
    <dgm:cxn modelId="{92E4AC90-38EC-48F5-B79A-C78466718E55}" type="presOf" srcId="{CF8FA9CB-EB90-4EED-9EEC-C42FBC8FECEB}" destId="{AC156188-F5E8-49EB-A619-E8B8D727F992}" srcOrd="1" destOrd="0" presId="urn:microsoft.com/office/officeart/2005/8/layout/list1"/>
    <dgm:cxn modelId="{9B035195-5590-44A3-81C2-A13F042E77E1}" type="presOf" srcId="{B98B6A18-3DFD-4D58-9F5E-02A4042AF4EA}" destId="{5ADC977D-85CA-4A52-83C2-A622F2D7C1D7}" srcOrd="1" destOrd="0" presId="urn:microsoft.com/office/officeart/2005/8/layout/list1"/>
    <dgm:cxn modelId="{949B5E99-AB7E-4ABC-A2B4-0E76F724551F}" srcId="{CF8FA9CB-EB90-4EED-9EEC-C42FBC8FECEB}" destId="{6D84009C-454F-4AF9-A26B-72DA9784386D}" srcOrd="2" destOrd="0" parTransId="{825A8E08-BCAA-4022-8690-FD9B1C70A64C}" sibTransId="{F77667B9-B4CA-449A-B788-F7C522113E75}"/>
    <dgm:cxn modelId="{20939EA8-8CD0-484F-B6D1-010D70E2E0D1}" srcId="{B98B6A18-3DFD-4D58-9F5E-02A4042AF4EA}" destId="{04A726C6-4824-4EC5-BCCA-D0794088CAA4}" srcOrd="1" destOrd="0" parTransId="{46A6374B-870F-42E7-9530-56BEDE1279B0}" sibTransId="{102CDF6E-3B79-4C09-B209-55C9E1EA892C}"/>
    <dgm:cxn modelId="{1D335BAF-59DD-4099-A7B4-98CFFF0E82C7}" type="presOf" srcId="{9B1D6A9D-3730-4D2D-B863-3018E4979138}" destId="{9359D606-173C-4014-8902-A4DD536C3C26}" srcOrd="0" destOrd="0" presId="urn:microsoft.com/office/officeart/2005/8/layout/list1"/>
    <dgm:cxn modelId="{3DAC24B9-7998-4059-AB4F-F7C2ED5FA262}" type="presOf" srcId="{AF5B5551-6E01-48B0-B34A-4FF895BBD856}" destId="{0C87B9A6-895E-469D-91F4-46165B686914}" srcOrd="1" destOrd="0" presId="urn:microsoft.com/office/officeart/2005/8/layout/list1"/>
    <dgm:cxn modelId="{A16781BB-385B-46BE-9A06-E9DCE703626E}" type="presOf" srcId="{6D84009C-454F-4AF9-A26B-72DA9784386D}" destId="{9359D606-173C-4014-8902-A4DD536C3C26}" srcOrd="0" destOrd="2" presId="urn:microsoft.com/office/officeart/2005/8/layout/list1"/>
    <dgm:cxn modelId="{013056C2-2302-490D-97CD-7919DB1501F3}" type="presOf" srcId="{922C5E27-1AC4-4200-8AA8-FF99D542BBD2}" destId="{A2788885-6BC2-43E6-AC0E-57F702513535}" srcOrd="0" destOrd="0" presId="urn:microsoft.com/office/officeart/2005/8/layout/list1"/>
    <dgm:cxn modelId="{DAAB05C7-D58B-4854-96FC-308F58FB4632}" srcId="{CF8FA9CB-EB90-4EED-9EEC-C42FBC8FECEB}" destId="{F2F4737C-ACF4-4389-A405-85F278BA526B}" srcOrd="3" destOrd="0" parTransId="{EA557676-8354-404A-B4D1-4650C3038BDA}" sibTransId="{0546CF53-C0C2-43A1-B271-B49C73166E6A}"/>
    <dgm:cxn modelId="{C67B14CA-91A2-4F38-88F0-D93A6D941A08}" srcId="{B98B6A18-3DFD-4D58-9F5E-02A4042AF4EA}" destId="{3145320D-5FCC-449A-830E-4F7161ADCD72}" srcOrd="3" destOrd="0" parTransId="{417F3688-9E12-41A7-919F-5D8C58272990}" sibTransId="{3540E8B7-0698-4405-AAE5-6F01D96660BB}"/>
    <dgm:cxn modelId="{79CEC6D6-932F-4B27-85F6-EA9C436570BC}" type="presOf" srcId="{A4F59061-6908-475C-A4EF-E3988EED4B55}" destId="{A2788885-6BC2-43E6-AC0E-57F702513535}" srcOrd="0" destOrd="1" presId="urn:microsoft.com/office/officeart/2005/8/layout/list1"/>
    <dgm:cxn modelId="{63B181DB-D6E9-4BC2-9F43-BF16F98E87B2}" type="presOf" srcId="{EB79A4AF-78B5-4338-9849-DF1EAA636813}" destId="{A2788885-6BC2-43E6-AC0E-57F702513535}" srcOrd="0" destOrd="2" presId="urn:microsoft.com/office/officeart/2005/8/layout/list1"/>
    <dgm:cxn modelId="{1B3ADBDB-0355-4B4C-B4D1-E6599F4A0F39}" srcId="{CF8FA9CB-EB90-4EED-9EEC-C42FBC8FECEB}" destId="{5382071A-C734-4663-9898-379651C3EB8E}" srcOrd="1" destOrd="0" parTransId="{58A6F60D-D214-4A05-939D-CDF9EC1817D3}" sibTransId="{F3AC9C7B-6497-473C-8D14-B092DC5DC45C}"/>
    <dgm:cxn modelId="{F7A753E6-091C-4A83-9268-FB0F51ADDBC4}" srcId="{B98B6A18-3DFD-4D58-9F5E-02A4042AF4EA}" destId="{269DA24B-E934-41E7-B7F1-787A281DBD66}" srcOrd="4" destOrd="0" parTransId="{20548CDF-9F33-4826-B103-F79DF21F7108}" sibTransId="{6D1C7BB9-DFCF-4B64-ACB4-A52E6188C7D9}"/>
    <dgm:cxn modelId="{23C14DEB-D6F0-4391-9D16-7DE798097D72}" type="presOf" srcId="{2B65BDFF-AB97-4C02-9804-ABF76826DC71}" destId="{6303855F-FD7C-4C18-B078-2187A0E9FFD5}" srcOrd="0" destOrd="0" presId="urn:microsoft.com/office/officeart/2005/8/layout/list1"/>
    <dgm:cxn modelId="{54CAB1F4-035A-4E95-924B-CC37BD28D75E}" type="presOf" srcId="{AF5B5551-6E01-48B0-B34A-4FF895BBD856}" destId="{F6A2C9FF-187F-400B-9F9D-45FD309ED1AA}" srcOrd="0" destOrd="0" presId="urn:microsoft.com/office/officeart/2005/8/layout/list1"/>
    <dgm:cxn modelId="{A0E63BFB-A70F-4EC1-A4D3-7502CECF8723}" type="presOf" srcId="{3145320D-5FCC-449A-830E-4F7161ADCD72}" destId="{6303855F-FD7C-4C18-B078-2187A0E9FFD5}" srcOrd="0" destOrd="3" presId="urn:microsoft.com/office/officeart/2005/8/layout/list1"/>
    <dgm:cxn modelId="{0262E0FF-E195-438D-B9EC-0C2F84FF8C7D}" srcId="{314131E7-8F4B-410B-BBBE-A8BFFC81075A}" destId="{B98B6A18-3DFD-4D58-9F5E-02A4042AF4EA}" srcOrd="0" destOrd="0" parTransId="{62445A05-CF71-4629-BF60-CAF80AEE4727}" sibTransId="{4C154A70-2AFF-4061-B140-2549BBCF51C9}"/>
    <dgm:cxn modelId="{5543C94F-4FB7-4A2F-853C-ED03B488BDA7}" type="presParOf" srcId="{41D680B4-47AA-481B-9D97-26A74239306C}" destId="{FB752129-A548-4FD1-BC43-73DB7C8928C9}" srcOrd="0" destOrd="0" presId="urn:microsoft.com/office/officeart/2005/8/layout/list1"/>
    <dgm:cxn modelId="{87675C3D-C550-4978-8C83-8A47FB1A31DC}" type="presParOf" srcId="{FB752129-A548-4FD1-BC43-73DB7C8928C9}" destId="{54253EA4-55B1-44E5-95FA-052316E34A94}" srcOrd="0" destOrd="0" presId="urn:microsoft.com/office/officeart/2005/8/layout/list1"/>
    <dgm:cxn modelId="{F47EF7F3-C468-4305-8F10-043C2972D558}" type="presParOf" srcId="{FB752129-A548-4FD1-BC43-73DB7C8928C9}" destId="{5ADC977D-85CA-4A52-83C2-A622F2D7C1D7}" srcOrd="1" destOrd="0" presId="urn:microsoft.com/office/officeart/2005/8/layout/list1"/>
    <dgm:cxn modelId="{18055786-EABE-41C0-8C1E-2D7C44B50C26}" type="presParOf" srcId="{41D680B4-47AA-481B-9D97-26A74239306C}" destId="{787D03B7-729F-4AFD-B41B-EEA84D211E07}" srcOrd="1" destOrd="0" presId="urn:microsoft.com/office/officeart/2005/8/layout/list1"/>
    <dgm:cxn modelId="{5F10E50B-B1F8-4D7A-B861-4AEB3083B50F}" type="presParOf" srcId="{41D680B4-47AA-481B-9D97-26A74239306C}" destId="{6303855F-FD7C-4C18-B078-2187A0E9FFD5}" srcOrd="2" destOrd="0" presId="urn:microsoft.com/office/officeart/2005/8/layout/list1"/>
    <dgm:cxn modelId="{E667906F-3104-4A22-89B8-BAD76FEA19BD}" type="presParOf" srcId="{41D680B4-47AA-481B-9D97-26A74239306C}" destId="{3A98BFCE-2650-4B92-AB8D-B46FC26BCAD6}" srcOrd="3" destOrd="0" presId="urn:microsoft.com/office/officeart/2005/8/layout/list1"/>
    <dgm:cxn modelId="{D9ECB484-1B7D-429C-B0FA-2CD047D50754}" type="presParOf" srcId="{41D680B4-47AA-481B-9D97-26A74239306C}" destId="{2CB6AF71-FA1B-4E8D-B861-E97F118B0F60}" srcOrd="4" destOrd="0" presId="urn:microsoft.com/office/officeart/2005/8/layout/list1"/>
    <dgm:cxn modelId="{F1B00C5D-78A7-4476-AA38-83C7CB51880F}" type="presParOf" srcId="{2CB6AF71-FA1B-4E8D-B861-E97F118B0F60}" destId="{F6A2C9FF-187F-400B-9F9D-45FD309ED1AA}" srcOrd="0" destOrd="0" presId="urn:microsoft.com/office/officeart/2005/8/layout/list1"/>
    <dgm:cxn modelId="{712835A7-8882-4C0B-9E8B-D4E62D94B48B}" type="presParOf" srcId="{2CB6AF71-FA1B-4E8D-B861-E97F118B0F60}" destId="{0C87B9A6-895E-469D-91F4-46165B686914}" srcOrd="1" destOrd="0" presId="urn:microsoft.com/office/officeart/2005/8/layout/list1"/>
    <dgm:cxn modelId="{9A559C4E-C6A2-4B81-A9A8-8E26B2D9B944}" type="presParOf" srcId="{41D680B4-47AA-481B-9D97-26A74239306C}" destId="{EF8B777B-7DD4-48E4-81A8-99D46DE349D2}" srcOrd="5" destOrd="0" presId="urn:microsoft.com/office/officeart/2005/8/layout/list1"/>
    <dgm:cxn modelId="{11761948-EA3B-42E4-AFED-D032E81D59F7}" type="presParOf" srcId="{41D680B4-47AA-481B-9D97-26A74239306C}" destId="{A2788885-6BC2-43E6-AC0E-57F702513535}" srcOrd="6" destOrd="0" presId="urn:microsoft.com/office/officeart/2005/8/layout/list1"/>
    <dgm:cxn modelId="{D239D659-B3D0-4283-8227-95D7F954B3B5}" type="presParOf" srcId="{41D680B4-47AA-481B-9D97-26A74239306C}" destId="{D568E2AC-0C54-4547-A74D-4724FCCA94FD}" srcOrd="7" destOrd="0" presId="urn:microsoft.com/office/officeart/2005/8/layout/list1"/>
    <dgm:cxn modelId="{F7EA9190-1FAF-4EC0-A179-9C9085074C54}" type="presParOf" srcId="{41D680B4-47AA-481B-9D97-26A74239306C}" destId="{CA5767E3-5C9A-46CF-B2A5-E209D95D8222}" srcOrd="8" destOrd="0" presId="urn:microsoft.com/office/officeart/2005/8/layout/list1"/>
    <dgm:cxn modelId="{6B3C4711-67C9-434E-9680-1B8140FF2FE0}" type="presParOf" srcId="{CA5767E3-5C9A-46CF-B2A5-E209D95D8222}" destId="{4B5A77D2-99FA-4694-9982-1A961C9F40E2}" srcOrd="0" destOrd="0" presId="urn:microsoft.com/office/officeart/2005/8/layout/list1"/>
    <dgm:cxn modelId="{E76E06BF-EEE8-455F-92F2-3902D4ADCC3D}" type="presParOf" srcId="{CA5767E3-5C9A-46CF-B2A5-E209D95D8222}" destId="{AC156188-F5E8-49EB-A619-E8B8D727F992}" srcOrd="1" destOrd="0" presId="urn:microsoft.com/office/officeart/2005/8/layout/list1"/>
    <dgm:cxn modelId="{A5AD092C-85C6-4432-AE22-6ADE6AB73CCD}" type="presParOf" srcId="{41D680B4-47AA-481B-9D97-26A74239306C}" destId="{339ABD26-4ACA-475C-8E29-26D07BF20706}" srcOrd="9" destOrd="0" presId="urn:microsoft.com/office/officeart/2005/8/layout/list1"/>
    <dgm:cxn modelId="{EFD72E3C-2DAE-4A17-80BC-A457062286F8}" type="presParOf" srcId="{41D680B4-47AA-481B-9D97-26A74239306C}" destId="{9359D606-173C-4014-8902-A4DD536C3C2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53DFAC-EDDC-4975-B33D-B2858092FA8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939BFF-8EE7-4ED8-AE76-84FCC3FAAE9C}">
      <dgm:prSet/>
      <dgm:spPr/>
      <dgm:t>
        <a:bodyPr/>
        <a:lstStyle/>
        <a:p>
          <a:endParaRPr lang="en-US" b="0" i="0" dirty="0"/>
        </a:p>
        <a:p>
          <a:r>
            <a:rPr lang="en-US" b="1" i="0" dirty="0"/>
            <a:t>Q.  What is subrogation?</a:t>
          </a:r>
          <a:endParaRPr lang="en-US" b="1" dirty="0"/>
        </a:p>
      </dgm:t>
    </dgm:pt>
    <dgm:pt modelId="{CC92CF02-3405-4A72-A758-43222CA71C4A}" type="parTrans" cxnId="{8315B175-1F38-46BD-8E68-34266A70D875}">
      <dgm:prSet/>
      <dgm:spPr/>
      <dgm:t>
        <a:bodyPr/>
        <a:lstStyle/>
        <a:p>
          <a:endParaRPr lang="en-US"/>
        </a:p>
      </dgm:t>
    </dgm:pt>
    <dgm:pt modelId="{0A252CE7-9B4D-416F-8BE6-3D6339AD40EB}" type="sibTrans" cxnId="{8315B175-1F38-46BD-8E68-34266A70D875}">
      <dgm:prSet/>
      <dgm:spPr/>
      <dgm:t>
        <a:bodyPr/>
        <a:lstStyle/>
        <a:p>
          <a:endParaRPr lang="en-US"/>
        </a:p>
      </dgm:t>
    </dgm:pt>
    <dgm:pt modelId="{48DFA362-9D0C-48C1-BFF5-5A7F0D505D08}">
      <dgm:prSet/>
      <dgm:spPr/>
      <dgm:t>
        <a:bodyPr/>
        <a:lstStyle/>
        <a:p>
          <a:r>
            <a:rPr lang="en-US" b="0" i="0" dirty="0"/>
            <a:t>a.   The right of an insured to demand immediate payment of policy limits when a loss occurs.</a:t>
          </a:r>
          <a:endParaRPr lang="en-US" dirty="0"/>
        </a:p>
      </dgm:t>
    </dgm:pt>
    <dgm:pt modelId="{FF3E3060-786F-4DBE-893F-FC27B7260B3E}" type="parTrans" cxnId="{67310702-535F-4B11-A9A0-3D846BB8247B}">
      <dgm:prSet/>
      <dgm:spPr/>
      <dgm:t>
        <a:bodyPr/>
        <a:lstStyle/>
        <a:p>
          <a:endParaRPr lang="en-US"/>
        </a:p>
      </dgm:t>
    </dgm:pt>
    <dgm:pt modelId="{5C56CC50-F54B-4AE1-95CD-E833217D2E57}" type="sibTrans" cxnId="{67310702-535F-4B11-A9A0-3D846BB8247B}">
      <dgm:prSet/>
      <dgm:spPr/>
      <dgm:t>
        <a:bodyPr/>
        <a:lstStyle/>
        <a:p>
          <a:endParaRPr lang="en-US"/>
        </a:p>
      </dgm:t>
    </dgm:pt>
    <dgm:pt modelId="{2920E023-974B-409B-8A4B-91F9380079ED}">
      <dgm:prSet/>
      <dgm:spPr/>
      <dgm:t>
        <a:bodyPr/>
        <a:lstStyle/>
        <a:p>
          <a:r>
            <a:rPr lang="en-US" b="0" i="0" dirty="0"/>
            <a:t>b.   The process by which an insurer, after paying a loss, acquires the insured's rights to pursue recovery against a responsible third party.</a:t>
          </a:r>
          <a:endParaRPr lang="en-US" dirty="0"/>
        </a:p>
      </dgm:t>
    </dgm:pt>
    <dgm:pt modelId="{F4CB2389-0D83-4459-8287-D8B2FBF5009D}" type="parTrans" cxnId="{41085A67-30B5-4703-8127-7EF5F1F0E69C}">
      <dgm:prSet/>
      <dgm:spPr/>
      <dgm:t>
        <a:bodyPr/>
        <a:lstStyle/>
        <a:p>
          <a:endParaRPr lang="en-US"/>
        </a:p>
      </dgm:t>
    </dgm:pt>
    <dgm:pt modelId="{9D861FBE-01DE-4D57-B5F0-70F19F064B04}" type="sibTrans" cxnId="{41085A67-30B5-4703-8127-7EF5F1F0E69C}">
      <dgm:prSet/>
      <dgm:spPr/>
      <dgm:t>
        <a:bodyPr/>
        <a:lstStyle/>
        <a:p>
          <a:endParaRPr lang="en-US"/>
        </a:p>
      </dgm:t>
    </dgm:pt>
    <dgm:pt modelId="{7CA18BD0-87D6-4A88-BE77-B5840B10722F}">
      <dgm:prSet/>
      <dgm:spPr/>
      <dgm:t>
        <a:bodyPr/>
        <a:lstStyle/>
        <a:p>
          <a:r>
            <a:rPr lang="en-US" b="0" i="0" dirty="0"/>
            <a:t>c.    A clause that requires an insurer to provide coverage regardless of exclusions in the policy.</a:t>
          </a:r>
          <a:endParaRPr lang="en-US" dirty="0"/>
        </a:p>
      </dgm:t>
    </dgm:pt>
    <dgm:pt modelId="{D8AA1829-1490-4EE3-BE30-909B7D79DF9A}" type="parTrans" cxnId="{83C2059A-F823-4191-8093-5638ABE62EE9}">
      <dgm:prSet/>
      <dgm:spPr/>
      <dgm:t>
        <a:bodyPr/>
        <a:lstStyle/>
        <a:p>
          <a:endParaRPr lang="en-US"/>
        </a:p>
      </dgm:t>
    </dgm:pt>
    <dgm:pt modelId="{701CAB8B-7DC0-433C-A1F9-E2BA1DC809F1}" type="sibTrans" cxnId="{83C2059A-F823-4191-8093-5638ABE62EE9}">
      <dgm:prSet/>
      <dgm:spPr/>
      <dgm:t>
        <a:bodyPr/>
        <a:lstStyle/>
        <a:p>
          <a:endParaRPr lang="en-US"/>
        </a:p>
      </dgm:t>
    </dgm:pt>
    <dgm:pt modelId="{6134B4DF-35E8-400F-95AC-E6EE663664D5}">
      <dgm:prSet/>
      <dgm:spPr/>
      <dgm:t>
        <a:bodyPr/>
        <a:lstStyle/>
        <a:p>
          <a:r>
            <a:rPr lang="en-US" b="0" i="0" dirty="0"/>
            <a:t>d.   The obligation of an insurance broker to act in the best interest of the insured when placing coverage.</a:t>
          </a:r>
          <a:endParaRPr lang="en-US" dirty="0"/>
        </a:p>
      </dgm:t>
    </dgm:pt>
    <dgm:pt modelId="{FFA066EE-CE17-44AC-8AEF-C4BB638ED813}" type="parTrans" cxnId="{E4E6C2D7-E602-4ABF-BC9F-F2C50115B002}">
      <dgm:prSet/>
      <dgm:spPr/>
      <dgm:t>
        <a:bodyPr/>
        <a:lstStyle/>
        <a:p>
          <a:endParaRPr lang="en-US"/>
        </a:p>
      </dgm:t>
    </dgm:pt>
    <dgm:pt modelId="{94112AB2-1EFA-4D7E-8FB9-57D5D9602304}" type="sibTrans" cxnId="{E4E6C2D7-E602-4ABF-BC9F-F2C50115B002}">
      <dgm:prSet/>
      <dgm:spPr/>
      <dgm:t>
        <a:bodyPr/>
        <a:lstStyle/>
        <a:p>
          <a:endParaRPr lang="en-US"/>
        </a:p>
      </dgm:t>
    </dgm:pt>
    <dgm:pt modelId="{90F151CF-F342-4DAF-913D-E0AD23C1CD71}">
      <dgm:prSet/>
      <dgm:spPr/>
      <dgm:t>
        <a:bodyPr/>
        <a:lstStyle/>
        <a:p>
          <a:endParaRPr lang="en-US" b="0" i="0" dirty="0"/>
        </a:p>
        <a:p>
          <a:r>
            <a:rPr lang="en-US" b="1" i="0" dirty="0"/>
            <a:t>Q. What is an assignment of rights?</a:t>
          </a:r>
          <a:endParaRPr lang="en-US" b="1" dirty="0"/>
        </a:p>
      </dgm:t>
    </dgm:pt>
    <dgm:pt modelId="{05724DDE-91A6-4421-9665-AC453CA66EAC}" type="parTrans" cxnId="{3E4FCD3E-A4F9-421F-9296-9F5737D1D228}">
      <dgm:prSet/>
      <dgm:spPr/>
      <dgm:t>
        <a:bodyPr/>
        <a:lstStyle/>
        <a:p>
          <a:endParaRPr lang="en-US"/>
        </a:p>
      </dgm:t>
    </dgm:pt>
    <dgm:pt modelId="{AD88C9B6-2C90-4AAF-9C59-83F2C790E7D3}" type="sibTrans" cxnId="{3E4FCD3E-A4F9-421F-9296-9F5737D1D228}">
      <dgm:prSet/>
      <dgm:spPr/>
      <dgm:t>
        <a:bodyPr/>
        <a:lstStyle/>
        <a:p>
          <a:endParaRPr lang="en-US"/>
        </a:p>
      </dgm:t>
    </dgm:pt>
    <dgm:pt modelId="{045B4C71-BDE5-478D-B0AB-7A55A85A5D53}">
      <dgm:prSet/>
      <dgm:spPr/>
      <dgm:t>
        <a:bodyPr/>
        <a:lstStyle/>
        <a:p>
          <a:r>
            <a:rPr lang="en-US" b="0" i="0"/>
            <a:t>a.   A clause in an insurance policy that requires the insured to cooperate with the insurer’s investigation of a claim.</a:t>
          </a:r>
          <a:endParaRPr lang="en-US"/>
        </a:p>
      </dgm:t>
    </dgm:pt>
    <dgm:pt modelId="{DC9B626E-636A-4937-A717-E5403EE2C0ED}" type="parTrans" cxnId="{E931C4DC-011D-453C-BC70-F812DAE52C06}">
      <dgm:prSet/>
      <dgm:spPr/>
      <dgm:t>
        <a:bodyPr/>
        <a:lstStyle/>
        <a:p>
          <a:endParaRPr lang="en-US"/>
        </a:p>
      </dgm:t>
    </dgm:pt>
    <dgm:pt modelId="{5EAD5FE2-F66B-4AD2-A007-53F4309E8C57}" type="sibTrans" cxnId="{E931C4DC-011D-453C-BC70-F812DAE52C06}">
      <dgm:prSet/>
      <dgm:spPr/>
      <dgm:t>
        <a:bodyPr/>
        <a:lstStyle/>
        <a:p>
          <a:endParaRPr lang="en-US"/>
        </a:p>
      </dgm:t>
    </dgm:pt>
    <dgm:pt modelId="{C8A19E2E-02C1-4B5D-9139-A553A44FF782}">
      <dgm:prSet/>
      <dgm:spPr/>
      <dgm:t>
        <a:bodyPr/>
        <a:lstStyle/>
        <a:p>
          <a:r>
            <a:rPr lang="en-US" b="0" i="0"/>
            <a:t>b.   The transfer of an insured's legal rights or claims under an insurance policy to another party, such as after payment or settlement. </a:t>
          </a:r>
          <a:endParaRPr lang="en-US"/>
        </a:p>
      </dgm:t>
    </dgm:pt>
    <dgm:pt modelId="{2546D083-A421-4672-8EF0-6A13E18D36BA}" type="parTrans" cxnId="{BA47BB84-A6F4-40E8-AC96-4D3C48B40251}">
      <dgm:prSet/>
      <dgm:spPr/>
      <dgm:t>
        <a:bodyPr/>
        <a:lstStyle/>
        <a:p>
          <a:endParaRPr lang="en-US"/>
        </a:p>
      </dgm:t>
    </dgm:pt>
    <dgm:pt modelId="{006CB990-75D2-481E-AA54-3A8FD055C44B}" type="sibTrans" cxnId="{BA47BB84-A6F4-40E8-AC96-4D3C48B40251}">
      <dgm:prSet/>
      <dgm:spPr/>
      <dgm:t>
        <a:bodyPr/>
        <a:lstStyle/>
        <a:p>
          <a:endParaRPr lang="en-US"/>
        </a:p>
      </dgm:t>
    </dgm:pt>
    <dgm:pt modelId="{AC08B954-3D91-4032-9F9E-5ADA8865654E}">
      <dgm:prSet/>
      <dgm:spPr/>
      <dgm:t>
        <a:bodyPr/>
        <a:lstStyle/>
        <a:p>
          <a:r>
            <a:rPr lang="en-US" b="0" i="0"/>
            <a:t>c.   The obligation of an insurer to defend the insured against all lawsuits that may be filed.</a:t>
          </a:r>
          <a:endParaRPr lang="en-US"/>
        </a:p>
      </dgm:t>
    </dgm:pt>
    <dgm:pt modelId="{6419B204-EE53-4E88-89C5-972233764BA3}" type="parTrans" cxnId="{5DAD83D0-111D-4642-AD45-90F800E10D26}">
      <dgm:prSet/>
      <dgm:spPr/>
      <dgm:t>
        <a:bodyPr/>
        <a:lstStyle/>
        <a:p>
          <a:endParaRPr lang="en-US"/>
        </a:p>
      </dgm:t>
    </dgm:pt>
    <dgm:pt modelId="{931E1F49-EA04-4324-BD6A-4CABBC79CED7}" type="sibTrans" cxnId="{5DAD83D0-111D-4642-AD45-90F800E10D26}">
      <dgm:prSet/>
      <dgm:spPr/>
      <dgm:t>
        <a:bodyPr/>
        <a:lstStyle/>
        <a:p>
          <a:endParaRPr lang="en-US"/>
        </a:p>
      </dgm:t>
    </dgm:pt>
    <dgm:pt modelId="{834B4B47-210D-43F7-82CA-B871F093185D}">
      <dgm:prSet/>
      <dgm:spPr/>
      <dgm:t>
        <a:bodyPr/>
        <a:lstStyle/>
        <a:p>
          <a:r>
            <a:rPr lang="en-US" b="0" i="0" dirty="0"/>
            <a:t>d.  The process by which an insurer seeks reimbursement from another insurer for shared liability.</a:t>
          </a:r>
          <a:endParaRPr lang="en-US" dirty="0"/>
        </a:p>
      </dgm:t>
    </dgm:pt>
    <dgm:pt modelId="{08653954-00E2-409F-B997-1D93BB0235F6}" type="parTrans" cxnId="{B553FA8C-50BF-4B32-8113-A1B5C88D9F04}">
      <dgm:prSet/>
      <dgm:spPr/>
      <dgm:t>
        <a:bodyPr/>
        <a:lstStyle/>
        <a:p>
          <a:endParaRPr lang="en-US"/>
        </a:p>
      </dgm:t>
    </dgm:pt>
    <dgm:pt modelId="{02A44F3C-8613-427A-840C-E8727EB0FBE4}" type="sibTrans" cxnId="{B553FA8C-50BF-4B32-8113-A1B5C88D9F04}">
      <dgm:prSet/>
      <dgm:spPr/>
      <dgm:t>
        <a:bodyPr/>
        <a:lstStyle/>
        <a:p>
          <a:endParaRPr lang="en-US"/>
        </a:p>
      </dgm:t>
    </dgm:pt>
    <dgm:pt modelId="{51BDFB41-86C3-44D4-AE17-DBECC29BD940}" type="pres">
      <dgm:prSet presAssocID="{4E53DFAC-EDDC-4975-B33D-B2858092FA8F}" presName="vert0" presStyleCnt="0">
        <dgm:presLayoutVars>
          <dgm:dir/>
          <dgm:animOne val="branch"/>
          <dgm:animLvl val="lvl"/>
        </dgm:presLayoutVars>
      </dgm:prSet>
      <dgm:spPr/>
    </dgm:pt>
    <dgm:pt modelId="{259F363C-274C-4FCD-82A1-86378F379851}" type="pres">
      <dgm:prSet presAssocID="{9B939BFF-8EE7-4ED8-AE76-84FCC3FAAE9C}" presName="thickLine" presStyleLbl="alignNode1" presStyleIdx="0" presStyleCnt="10"/>
      <dgm:spPr/>
    </dgm:pt>
    <dgm:pt modelId="{CA196D54-82D5-4B93-872A-F2786407BAD1}" type="pres">
      <dgm:prSet presAssocID="{9B939BFF-8EE7-4ED8-AE76-84FCC3FAAE9C}" presName="horz1" presStyleCnt="0"/>
      <dgm:spPr/>
    </dgm:pt>
    <dgm:pt modelId="{7042720D-78B4-4FCF-BC09-A39B2C104565}" type="pres">
      <dgm:prSet presAssocID="{9B939BFF-8EE7-4ED8-AE76-84FCC3FAAE9C}" presName="tx1" presStyleLbl="revTx" presStyleIdx="0" presStyleCnt="10"/>
      <dgm:spPr/>
    </dgm:pt>
    <dgm:pt modelId="{E35DAD7C-986B-4A01-8E4F-AEFD5679A2D8}" type="pres">
      <dgm:prSet presAssocID="{9B939BFF-8EE7-4ED8-AE76-84FCC3FAAE9C}" presName="vert1" presStyleCnt="0"/>
      <dgm:spPr/>
    </dgm:pt>
    <dgm:pt modelId="{8DDB4394-4283-4CB2-838E-7E7A55F9E3B7}" type="pres">
      <dgm:prSet presAssocID="{48DFA362-9D0C-48C1-BFF5-5A7F0D505D08}" presName="thickLine" presStyleLbl="alignNode1" presStyleIdx="1" presStyleCnt="10"/>
      <dgm:spPr/>
    </dgm:pt>
    <dgm:pt modelId="{E90C199B-4D69-4FF3-8ED2-B38D859A477F}" type="pres">
      <dgm:prSet presAssocID="{48DFA362-9D0C-48C1-BFF5-5A7F0D505D08}" presName="horz1" presStyleCnt="0"/>
      <dgm:spPr/>
    </dgm:pt>
    <dgm:pt modelId="{B72E3637-C55E-47A8-8E6A-31A1E8874BE5}" type="pres">
      <dgm:prSet presAssocID="{48DFA362-9D0C-48C1-BFF5-5A7F0D505D08}" presName="tx1" presStyleLbl="revTx" presStyleIdx="1" presStyleCnt="10"/>
      <dgm:spPr/>
    </dgm:pt>
    <dgm:pt modelId="{D8FBB258-A66E-4292-BF5B-3D6BD204D9AA}" type="pres">
      <dgm:prSet presAssocID="{48DFA362-9D0C-48C1-BFF5-5A7F0D505D08}" presName="vert1" presStyleCnt="0"/>
      <dgm:spPr/>
    </dgm:pt>
    <dgm:pt modelId="{78B5CA49-FBE2-47D4-993B-8542E54D406A}" type="pres">
      <dgm:prSet presAssocID="{2920E023-974B-409B-8A4B-91F9380079ED}" presName="thickLine" presStyleLbl="alignNode1" presStyleIdx="2" presStyleCnt="10"/>
      <dgm:spPr/>
    </dgm:pt>
    <dgm:pt modelId="{91566D5E-3114-4488-AC7E-BBBF57D21385}" type="pres">
      <dgm:prSet presAssocID="{2920E023-974B-409B-8A4B-91F9380079ED}" presName="horz1" presStyleCnt="0"/>
      <dgm:spPr/>
    </dgm:pt>
    <dgm:pt modelId="{AF1AC388-49E7-48B5-91F4-5B80EB2A23E5}" type="pres">
      <dgm:prSet presAssocID="{2920E023-974B-409B-8A4B-91F9380079ED}" presName="tx1" presStyleLbl="revTx" presStyleIdx="2" presStyleCnt="10"/>
      <dgm:spPr/>
    </dgm:pt>
    <dgm:pt modelId="{4EDEB030-68DD-4049-8EBD-F180640F4BE5}" type="pres">
      <dgm:prSet presAssocID="{2920E023-974B-409B-8A4B-91F9380079ED}" presName="vert1" presStyleCnt="0"/>
      <dgm:spPr/>
    </dgm:pt>
    <dgm:pt modelId="{C508ECF1-F54A-4B00-83F8-AEFF2FFACF1B}" type="pres">
      <dgm:prSet presAssocID="{7CA18BD0-87D6-4A88-BE77-B5840B10722F}" presName="thickLine" presStyleLbl="alignNode1" presStyleIdx="3" presStyleCnt="10"/>
      <dgm:spPr/>
    </dgm:pt>
    <dgm:pt modelId="{18CFBD96-BB99-40BB-883B-CB345A2DC979}" type="pres">
      <dgm:prSet presAssocID="{7CA18BD0-87D6-4A88-BE77-B5840B10722F}" presName="horz1" presStyleCnt="0"/>
      <dgm:spPr/>
    </dgm:pt>
    <dgm:pt modelId="{9F117A6F-6DA0-4CA5-B0C8-34D43E4BECB8}" type="pres">
      <dgm:prSet presAssocID="{7CA18BD0-87D6-4A88-BE77-B5840B10722F}" presName="tx1" presStyleLbl="revTx" presStyleIdx="3" presStyleCnt="10"/>
      <dgm:spPr/>
    </dgm:pt>
    <dgm:pt modelId="{CF78733E-B60D-42D8-9F04-2CA32CAFFAB1}" type="pres">
      <dgm:prSet presAssocID="{7CA18BD0-87D6-4A88-BE77-B5840B10722F}" presName="vert1" presStyleCnt="0"/>
      <dgm:spPr/>
    </dgm:pt>
    <dgm:pt modelId="{68C9BD4E-41B7-4590-A6EF-8C73E68E7D2C}" type="pres">
      <dgm:prSet presAssocID="{6134B4DF-35E8-400F-95AC-E6EE663664D5}" presName="thickLine" presStyleLbl="alignNode1" presStyleIdx="4" presStyleCnt="10"/>
      <dgm:spPr/>
    </dgm:pt>
    <dgm:pt modelId="{3B1D96A4-15B0-4429-BF3A-0911FE06D768}" type="pres">
      <dgm:prSet presAssocID="{6134B4DF-35E8-400F-95AC-E6EE663664D5}" presName="horz1" presStyleCnt="0"/>
      <dgm:spPr/>
    </dgm:pt>
    <dgm:pt modelId="{C88C0CB7-0C9F-47EC-AA55-2F7D0C105ECE}" type="pres">
      <dgm:prSet presAssocID="{6134B4DF-35E8-400F-95AC-E6EE663664D5}" presName="tx1" presStyleLbl="revTx" presStyleIdx="4" presStyleCnt="10"/>
      <dgm:spPr/>
    </dgm:pt>
    <dgm:pt modelId="{88E6D1C2-ABB0-4CD6-BEEB-45EEE4CF33DA}" type="pres">
      <dgm:prSet presAssocID="{6134B4DF-35E8-400F-95AC-E6EE663664D5}" presName="vert1" presStyleCnt="0"/>
      <dgm:spPr/>
    </dgm:pt>
    <dgm:pt modelId="{736964B9-4E08-4BDD-9138-47070B8B183B}" type="pres">
      <dgm:prSet presAssocID="{90F151CF-F342-4DAF-913D-E0AD23C1CD71}" presName="thickLine" presStyleLbl="alignNode1" presStyleIdx="5" presStyleCnt="10"/>
      <dgm:spPr/>
    </dgm:pt>
    <dgm:pt modelId="{389C4312-46B8-442B-BC47-0CE7B416E015}" type="pres">
      <dgm:prSet presAssocID="{90F151CF-F342-4DAF-913D-E0AD23C1CD71}" presName="horz1" presStyleCnt="0"/>
      <dgm:spPr/>
    </dgm:pt>
    <dgm:pt modelId="{DDAEF2B2-C056-47DF-BEB2-46C42B518C51}" type="pres">
      <dgm:prSet presAssocID="{90F151CF-F342-4DAF-913D-E0AD23C1CD71}" presName="tx1" presStyleLbl="revTx" presStyleIdx="5" presStyleCnt="10"/>
      <dgm:spPr/>
    </dgm:pt>
    <dgm:pt modelId="{2E1627C1-F375-44C5-93B5-B7C9856F7C67}" type="pres">
      <dgm:prSet presAssocID="{90F151CF-F342-4DAF-913D-E0AD23C1CD71}" presName="vert1" presStyleCnt="0"/>
      <dgm:spPr/>
    </dgm:pt>
    <dgm:pt modelId="{964123C0-85F7-4F3E-BAD4-CF4F26D8FC6C}" type="pres">
      <dgm:prSet presAssocID="{045B4C71-BDE5-478D-B0AB-7A55A85A5D53}" presName="thickLine" presStyleLbl="alignNode1" presStyleIdx="6" presStyleCnt="10"/>
      <dgm:spPr/>
    </dgm:pt>
    <dgm:pt modelId="{BA497EC3-4AE3-422A-A3BD-E644CF252AA7}" type="pres">
      <dgm:prSet presAssocID="{045B4C71-BDE5-478D-B0AB-7A55A85A5D53}" presName="horz1" presStyleCnt="0"/>
      <dgm:spPr/>
    </dgm:pt>
    <dgm:pt modelId="{E5774C22-C408-4396-AC36-F211B1EB44E5}" type="pres">
      <dgm:prSet presAssocID="{045B4C71-BDE5-478D-B0AB-7A55A85A5D53}" presName="tx1" presStyleLbl="revTx" presStyleIdx="6" presStyleCnt="10"/>
      <dgm:spPr/>
    </dgm:pt>
    <dgm:pt modelId="{09148F6C-782C-4F1F-A94D-6C0DA9C36720}" type="pres">
      <dgm:prSet presAssocID="{045B4C71-BDE5-478D-B0AB-7A55A85A5D53}" presName="vert1" presStyleCnt="0"/>
      <dgm:spPr/>
    </dgm:pt>
    <dgm:pt modelId="{55C782D6-7E55-42B2-9E68-C455E1AB2B25}" type="pres">
      <dgm:prSet presAssocID="{C8A19E2E-02C1-4B5D-9139-A553A44FF782}" presName="thickLine" presStyleLbl="alignNode1" presStyleIdx="7" presStyleCnt="10"/>
      <dgm:spPr/>
    </dgm:pt>
    <dgm:pt modelId="{726EAF4F-556E-4A4D-9143-10A997EE310A}" type="pres">
      <dgm:prSet presAssocID="{C8A19E2E-02C1-4B5D-9139-A553A44FF782}" presName="horz1" presStyleCnt="0"/>
      <dgm:spPr/>
    </dgm:pt>
    <dgm:pt modelId="{AC022675-4FE5-4391-92B0-789A45D5A9DE}" type="pres">
      <dgm:prSet presAssocID="{C8A19E2E-02C1-4B5D-9139-A553A44FF782}" presName="tx1" presStyleLbl="revTx" presStyleIdx="7" presStyleCnt="10"/>
      <dgm:spPr/>
    </dgm:pt>
    <dgm:pt modelId="{73FD18BB-B5C8-463A-B0AD-E351A341AE3D}" type="pres">
      <dgm:prSet presAssocID="{C8A19E2E-02C1-4B5D-9139-A553A44FF782}" presName="vert1" presStyleCnt="0"/>
      <dgm:spPr/>
    </dgm:pt>
    <dgm:pt modelId="{B85B8F8C-7A82-40DC-AEFF-7D027690C850}" type="pres">
      <dgm:prSet presAssocID="{AC08B954-3D91-4032-9F9E-5ADA8865654E}" presName="thickLine" presStyleLbl="alignNode1" presStyleIdx="8" presStyleCnt="10"/>
      <dgm:spPr/>
    </dgm:pt>
    <dgm:pt modelId="{6D2B958B-A5E8-4AA7-AF11-80EB0E09CF7C}" type="pres">
      <dgm:prSet presAssocID="{AC08B954-3D91-4032-9F9E-5ADA8865654E}" presName="horz1" presStyleCnt="0"/>
      <dgm:spPr/>
    </dgm:pt>
    <dgm:pt modelId="{6D0E313F-E277-48E4-A022-5EF4F7C933EF}" type="pres">
      <dgm:prSet presAssocID="{AC08B954-3D91-4032-9F9E-5ADA8865654E}" presName="tx1" presStyleLbl="revTx" presStyleIdx="8" presStyleCnt="10"/>
      <dgm:spPr/>
    </dgm:pt>
    <dgm:pt modelId="{CAF4AC0C-F4DB-4B1E-83EA-5F80A00D02CB}" type="pres">
      <dgm:prSet presAssocID="{AC08B954-3D91-4032-9F9E-5ADA8865654E}" presName="vert1" presStyleCnt="0"/>
      <dgm:spPr/>
    </dgm:pt>
    <dgm:pt modelId="{EE0743D8-9556-4F4A-A2C8-9E68A5667D29}" type="pres">
      <dgm:prSet presAssocID="{834B4B47-210D-43F7-82CA-B871F093185D}" presName="thickLine" presStyleLbl="alignNode1" presStyleIdx="9" presStyleCnt="10"/>
      <dgm:spPr/>
    </dgm:pt>
    <dgm:pt modelId="{BE420E7D-8A47-44A3-BF92-E920197CCF3E}" type="pres">
      <dgm:prSet presAssocID="{834B4B47-210D-43F7-82CA-B871F093185D}" presName="horz1" presStyleCnt="0"/>
      <dgm:spPr/>
    </dgm:pt>
    <dgm:pt modelId="{C98F2D89-6158-4B63-A6C4-F6ACDE646947}" type="pres">
      <dgm:prSet presAssocID="{834B4B47-210D-43F7-82CA-B871F093185D}" presName="tx1" presStyleLbl="revTx" presStyleIdx="9" presStyleCnt="10"/>
      <dgm:spPr/>
    </dgm:pt>
    <dgm:pt modelId="{98F362D0-BBCD-4BA7-B6DC-5ECB2034E74C}" type="pres">
      <dgm:prSet presAssocID="{834B4B47-210D-43F7-82CA-B871F093185D}" presName="vert1" presStyleCnt="0"/>
      <dgm:spPr/>
    </dgm:pt>
  </dgm:ptLst>
  <dgm:cxnLst>
    <dgm:cxn modelId="{67310702-535F-4B11-A9A0-3D846BB8247B}" srcId="{4E53DFAC-EDDC-4975-B33D-B2858092FA8F}" destId="{48DFA362-9D0C-48C1-BFF5-5A7F0D505D08}" srcOrd="1" destOrd="0" parTransId="{FF3E3060-786F-4DBE-893F-FC27B7260B3E}" sibTransId="{5C56CC50-F54B-4AE1-95CD-E833217D2E57}"/>
    <dgm:cxn modelId="{757CD809-A55B-45C2-903A-BB9EE388C407}" type="presOf" srcId="{045B4C71-BDE5-478D-B0AB-7A55A85A5D53}" destId="{E5774C22-C408-4396-AC36-F211B1EB44E5}" srcOrd="0" destOrd="0" presId="urn:microsoft.com/office/officeart/2008/layout/LinedList"/>
    <dgm:cxn modelId="{0D84262A-8399-4270-AC89-BBC8202547F1}" type="presOf" srcId="{4E53DFAC-EDDC-4975-B33D-B2858092FA8F}" destId="{51BDFB41-86C3-44D4-AE17-DBECC29BD940}" srcOrd="0" destOrd="0" presId="urn:microsoft.com/office/officeart/2008/layout/LinedList"/>
    <dgm:cxn modelId="{82FF1D2D-81EA-4A9D-9AA5-444C76888A13}" type="presOf" srcId="{6134B4DF-35E8-400F-95AC-E6EE663664D5}" destId="{C88C0CB7-0C9F-47EC-AA55-2F7D0C105ECE}" srcOrd="0" destOrd="0" presId="urn:microsoft.com/office/officeart/2008/layout/LinedList"/>
    <dgm:cxn modelId="{D444DE3B-560A-47A7-B32B-002A696D042E}" type="presOf" srcId="{7CA18BD0-87D6-4A88-BE77-B5840B10722F}" destId="{9F117A6F-6DA0-4CA5-B0C8-34D43E4BECB8}" srcOrd="0" destOrd="0" presId="urn:microsoft.com/office/officeart/2008/layout/LinedList"/>
    <dgm:cxn modelId="{6695043D-EDE5-4102-B38F-15098CBD7D29}" type="presOf" srcId="{AC08B954-3D91-4032-9F9E-5ADA8865654E}" destId="{6D0E313F-E277-48E4-A022-5EF4F7C933EF}" srcOrd="0" destOrd="0" presId="urn:microsoft.com/office/officeart/2008/layout/LinedList"/>
    <dgm:cxn modelId="{3E4FCD3E-A4F9-421F-9296-9F5737D1D228}" srcId="{4E53DFAC-EDDC-4975-B33D-B2858092FA8F}" destId="{90F151CF-F342-4DAF-913D-E0AD23C1CD71}" srcOrd="5" destOrd="0" parTransId="{05724DDE-91A6-4421-9665-AC453CA66EAC}" sibTransId="{AD88C9B6-2C90-4AAF-9C59-83F2C790E7D3}"/>
    <dgm:cxn modelId="{41085A67-30B5-4703-8127-7EF5F1F0E69C}" srcId="{4E53DFAC-EDDC-4975-B33D-B2858092FA8F}" destId="{2920E023-974B-409B-8A4B-91F9380079ED}" srcOrd="2" destOrd="0" parTransId="{F4CB2389-0D83-4459-8287-D8B2FBF5009D}" sibTransId="{9D861FBE-01DE-4D57-B5F0-70F19F064B04}"/>
    <dgm:cxn modelId="{11EACE71-B027-45E4-A997-8E5A2E9B91F9}" type="presOf" srcId="{834B4B47-210D-43F7-82CA-B871F093185D}" destId="{C98F2D89-6158-4B63-A6C4-F6ACDE646947}" srcOrd="0" destOrd="0" presId="urn:microsoft.com/office/officeart/2008/layout/LinedList"/>
    <dgm:cxn modelId="{8315B175-1F38-46BD-8E68-34266A70D875}" srcId="{4E53DFAC-EDDC-4975-B33D-B2858092FA8F}" destId="{9B939BFF-8EE7-4ED8-AE76-84FCC3FAAE9C}" srcOrd="0" destOrd="0" parTransId="{CC92CF02-3405-4A72-A758-43222CA71C4A}" sibTransId="{0A252CE7-9B4D-416F-8BE6-3D6339AD40EB}"/>
    <dgm:cxn modelId="{E216FB56-FEEA-4B4E-9EDF-8E98C1C49513}" type="presOf" srcId="{9B939BFF-8EE7-4ED8-AE76-84FCC3FAAE9C}" destId="{7042720D-78B4-4FCF-BC09-A39B2C104565}" srcOrd="0" destOrd="0" presId="urn:microsoft.com/office/officeart/2008/layout/LinedList"/>
    <dgm:cxn modelId="{EEB57C7A-F9F5-4250-A27D-2D3E77F26400}" type="presOf" srcId="{2920E023-974B-409B-8A4B-91F9380079ED}" destId="{AF1AC388-49E7-48B5-91F4-5B80EB2A23E5}" srcOrd="0" destOrd="0" presId="urn:microsoft.com/office/officeart/2008/layout/LinedList"/>
    <dgm:cxn modelId="{BA47BB84-A6F4-40E8-AC96-4D3C48B40251}" srcId="{4E53DFAC-EDDC-4975-B33D-B2858092FA8F}" destId="{C8A19E2E-02C1-4B5D-9139-A553A44FF782}" srcOrd="7" destOrd="0" parTransId="{2546D083-A421-4672-8EF0-6A13E18D36BA}" sibTransId="{006CB990-75D2-481E-AA54-3A8FD055C44B}"/>
    <dgm:cxn modelId="{B553FA8C-50BF-4B32-8113-A1B5C88D9F04}" srcId="{4E53DFAC-EDDC-4975-B33D-B2858092FA8F}" destId="{834B4B47-210D-43F7-82CA-B871F093185D}" srcOrd="9" destOrd="0" parTransId="{08653954-00E2-409F-B997-1D93BB0235F6}" sibTransId="{02A44F3C-8613-427A-840C-E8727EB0FBE4}"/>
    <dgm:cxn modelId="{83C2059A-F823-4191-8093-5638ABE62EE9}" srcId="{4E53DFAC-EDDC-4975-B33D-B2858092FA8F}" destId="{7CA18BD0-87D6-4A88-BE77-B5840B10722F}" srcOrd="3" destOrd="0" parTransId="{D8AA1829-1490-4EE3-BE30-909B7D79DF9A}" sibTransId="{701CAB8B-7DC0-433C-A1F9-E2BA1DC809F1}"/>
    <dgm:cxn modelId="{62C6B19E-45F7-4266-982E-C677E2BA7152}" type="presOf" srcId="{48DFA362-9D0C-48C1-BFF5-5A7F0D505D08}" destId="{B72E3637-C55E-47A8-8E6A-31A1E8874BE5}" srcOrd="0" destOrd="0" presId="urn:microsoft.com/office/officeart/2008/layout/LinedList"/>
    <dgm:cxn modelId="{2DBA31A4-2A92-49A0-A422-638D8865D4CB}" type="presOf" srcId="{C8A19E2E-02C1-4B5D-9139-A553A44FF782}" destId="{AC022675-4FE5-4391-92B0-789A45D5A9DE}" srcOrd="0" destOrd="0" presId="urn:microsoft.com/office/officeart/2008/layout/LinedList"/>
    <dgm:cxn modelId="{5DAD83D0-111D-4642-AD45-90F800E10D26}" srcId="{4E53DFAC-EDDC-4975-B33D-B2858092FA8F}" destId="{AC08B954-3D91-4032-9F9E-5ADA8865654E}" srcOrd="8" destOrd="0" parTransId="{6419B204-EE53-4E88-89C5-972233764BA3}" sibTransId="{931E1F49-EA04-4324-BD6A-4CABBC79CED7}"/>
    <dgm:cxn modelId="{E4E6C2D7-E602-4ABF-BC9F-F2C50115B002}" srcId="{4E53DFAC-EDDC-4975-B33D-B2858092FA8F}" destId="{6134B4DF-35E8-400F-95AC-E6EE663664D5}" srcOrd="4" destOrd="0" parTransId="{FFA066EE-CE17-44AC-8AEF-C4BB638ED813}" sibTransId="{94112AB2-1EFA-4D7E-8FB9-57D5D9602304}"/>
    <dgm:cxn modelId="{E931C4DC-011D-453C-BC70-F812DAE52C06}" srcId="{4E53DFAC-EDDC-4975-B33D-B2858092FA8F}" destId="{045B4C71-BDE5-478D-B0AB-7A55A85A5D53}" srcOrd="6" destOrd="0" parTransId="{DC9B626E-636A-4937-A717-E5403EE2C0ED}" sibTransId="{5EAD5FE2-F66B-4AD2-A007-53F4309E8C57}"/>
    <dgm:cxn modelId="{025149E9-C73E-4447-AB10-0FCEDC2BAB50}" type="presOf" srcId="{90F151CF-F342-4DAF-913D-E0AD23C1CD71}" destId="{DDAEF2B2-C056-47DF-BEB2-46C42B518C51}" srcOrd="0" destOrd="0" presId="urn:microsoft.com/office/officeart/2008/layout/LinedList"/>
    <dgm:cxn modelId="{F03C2213-99D7-4FB8-A5BB-9C02177F3451}" type="presParOf" srcId="{51BDFB41-86C3-44D4-AE17-DBECC29BD940}" destId="{259F363C-274C-4FCD-82A1-86378F379851}" srcOrd="0" destOrd="0" presId="urn:microsoft.com/office/officeart/2008/layout/LinedList"/>
    <dgm:cxn modelId="{6BF0F28C-520E-4E17-BC25-905C4DA34E76}" type="presParOf" srcId="{51BDFB41-86C3-44D4-AE17-DBECC29BD940}" destId="{CA196D54-82D5-4B93-872A-F2786407BAD1}" srcOrd="1" destOrd="0" presId="urn:microsoft.com/office/officeart/2008/layout/LinedList"/>
    <dgm:cxn modelId="{2ACD47D7-8F40-4659-8479-234F071EF60B}" type="presParOf" srcId="{CA196D54-82D5-4B93-872A-F2786407BAD1}" destId="{7042720D-78B4-4FCF-BC09-A39B2C104565}" srcOrd="0" destOrd="0" presId="urn:microsoft.com/office/officeart/2008/layout/LinedList"/>
    <dgm:cxn modelId="{F0B88BD8-6415-41DF-9F15-08A718568A99}" type="presParOf" srcId="{CA196D54-82D5-4B93-872A-F2786407BAD1}" destId="{E35DAD7C-986B-4A01-8E4F-AEFD5679A2D8}" srcOrd="1" destOrd="0" presId="urn:microsoft.com/office/officeart/2008/layout/LinedList"/>
    <dgm:cxn modelId="{C7005857-4098-4FF2-B550-0B07DBFE0106}" type="presParOf" srcId="{51BDFB41-86C3-44D4-AE17-DBECC29BD940}" destId="{8DDB4394-4283-4CB2-838E-7E7A55F9E3B7}" srcOrd="2" destOrd="0" presId="urn:microsoft.com/office/officeart/2008/layout/LinedList"/>
    <dgm:cxn modelId="{A8CA73DC-8569-4BF0-94EF-3D99B224A3F2}" type="presParOf" srcId="{51BDFB41-86C3-44D4-AE17-DBECC29BD940}" destId="{E90C199B-4D69-4FF3-8ED2-B38D859A477F}" srcOrd="3" destOrd="0" presId="urn:microsoft.com/office/officeart/2008/layout/LinedList"/>
    <dgm:cxn modelId="{67D8E5D3-8818-4792-AA3C-1EDDE24C19DF}" type="presParOf" srcId="{E90C199B-4D69-4FF3-8ED2-B38D859A477F}" destId="{B72E3637-C55E-47A8-8E6A-31A1E8874BE5}" srcOrd="0" destOrd="0" presId="urn:microsoft.com/office/officeart/2008/layout/LinedList"/>
    <dgm:cxn modelId="{84B5CF6F-42E7-4DCF-8454-ED450560D75C}" type="presParOf" srcId="{E90C199B-4D69-4FF3-8ED2-B38D859A477F}" destId="{D8FBB258-A66E-4292-BF5B-3D6BD204D9AA}" srcOrd="1" destOrd="0" presId="urn:microsoft.com/office/officeart/2008/layout/LinedList"/>
    <dgm:cxn modelId="{2F59A23D-30C8-41DC-9FD0-B84AD389B7DF}" type="presParOf" srcId="{51BDFB41-86C3-44D4-AE17-DBECC29BD940}" destId="{78B5CA49-FBE2-47D4-993B-8542E54D406A}" srcOrd="4" destOrd="0" presId="urn:microsoft.com/office/officeart/2008/layout/LinedList"/>
    <dgm:cxn modelId="{CD940827-0C1A-4132-8A0C-70CA79750581}" type="presParOf" srcId="{51BDFB41-86C3-44D4-AE17-DBECC29BD940}" destId="{91566D5E-3114-4488-AC7E-BBBF57D21385}" srcOrd="5" destOrd="0" presId="urn:microsoft.com/office/officeart/2008/layout/LinedList"/>
    <dgm:cxn modelId="{7F91F347-E9C5-429A-A299-2979E0C9CD4D}" type="presParOf" srcId="{91566D5E-3114-4488-AC7E-BBBF57D21385}" destId="{AF1AC388-49E7-48B5-91F4-5B80EB2A23E5}" srcOrd="0" destOrd="0" presId="urn:microsoft.com/office/officeart/2008/layout/LinedList"/>
    <dgm:cxn modelId="{6F107F7B-90E5-4B7B-87C1-52D2826AD5A3}" type="presParOf" srcId="{91566D5E-3114-4488-AC7E-BBBF57D21385}" destId="{4EDEB030-68DD-4049-8EBD-F180640F4BE5}" srcOrd="1" destOrd="0" presId="urn:microsoft.com/office/officeart/2008/layout/LinedList"/>
    <dgm:cxn modelId="{F7C26F98-43B4-4BEF-BDF5-E36317B08E52}" type="presParOf" srcId="{51BDFB41-86C3-44D4-AE17-DBECC29BD940}" destId="{C508ECF1-F54A-4B00-83F8-AEFF2FFACF1B}" srcOrd="6" destOrd="0" presId="urn:microsoft.com/office/officeart/2008/layout/LinedList"/>
    <dgm:cxn modelId="{D54439A9-8E84-48C5-B964-D4139337D470}" type="presParOf" srcId="{51BDFB41-86C3-44D4-AE17-DBECC29BD940}" destId="{18CFBD96-BB99-40BB-883B-CB345A2DC979}" srcOrd="7" destOrd="0" presId="urn:microsoft.com/office/officeart/2008/layout/LinedList"/>
    <dgm:cxn modelId="{647499A7-A3A0-4D15-A717-83C2B4A2A3E0}" type="presParOf" srcId="{18CFBD96-BB99-40BB-883B-CB345A2DC979}" destId="{9F117A6F-6DA0-4CA5-B0C8-34D43E4BECB8}" srcOrd="0" destOrd="0" presId="urn:microsoft.com/office/officeart/2008/layout/LinedList"/>
    <dgm:cxn modelId="{888BCEDD-F008-477C-B6B8-11EF95F627CE}" type="presParOf" srcId="{18CFBD96-BB99-40BB-883B-CB345A2DC979}" destId="{CF78733E-B60D-42D8-9F04-2CA32CAFFAB1}" srcOrd="1" destOrd="0" presId="urn:microsoft.com/office/officeart/2008/layout/LinedList"/>
    <dgm:cxn modelId="{BFAF59A5-7B6A-4A3E-9233-0BB6BB936341}" type="presParOf" srcId="{51BDFB41-86C3-44D4-AE17-DBECC29BD940}" destId="{68C9BD4E-41B7-4590-A6EF-8C73E68E7D2C}" srcOrd="8" destOrd="0" presId="urn:microsoft.com/office/officeart/2008/layout/LinedList"/>
    <dgm:cxn modelId="{AA6F056F-92D2-4537-8639-7189B2D861A3}" type="presParOf" srcId="{51BDFB41-86C3-44D4-AE17-DBECC29BD940}" destId="{3B1D96A4-15B0-4429-BF3A-0911FE06D768}" srcOrd="9" destOrd="0" presId="urn:microsoft.com/office/officeart/2008/layout/LinedList"/>
    <dgm:cxn modelId="{CC19E797-75CA-47BA-98B2-1577CB63B301}" type="presParOf" srcId="{3B1D96A4-15B0-4429-BF3A-0911FE06D768}" destId="{C88C0CB7-0C9F-47EC-AA55-2F7D0C105ECE}" srcOrd="0" destOrd="0" presId="urn:microsoft.com/office/officeart/2008/layout/LinedList"/>
    <dgm:cxn modelId="{5A22544F-40E0-4B57-BCF4-C9C63381E9F2}" type="presParOf" srcId="{3B1D96A4-15B0-4429-BF3A-0911FE06D768}" destId="{88E6D1C2-ABB0-4CD6-BEEB-45EEE4CF33DA}" srcOrd="1" destOrd="0" presId="urn:microsoft.com/office/officeart/2008/layout/LinedList"/>
    <dgm:cxn modelId="{CD357412-9B5F-4F3B-A0F5-323116420E05}" type="presParOf" srcId="{51BDFB41-86C3-44D4-AE17-DBECC29BD940}" destId="{736964B9-4E08-4BDD-9138-47070B8B183B}" srcOrd="10" destOrd="0" presId="urn:microsoft.com/office/officeart/2008/layout/LinedList"/>
    <dgm:cxn modelId="{0198532F-8747-4C56-9BE0-3B2F1DD6B4D6}" type="presParOf" srcId="{51BDFB41-86C3-44D4-AE17-DBECC29BD940}" destId="{389C4312-46B8-442B-BC47-0CE7B416E015}" srcOrd="11" destOrd="0" presId="urn:microsoft.com/office/officeart/2008/layout/LinedList"/>
    <dgm:cxn modelId="{1F12BBAF-6AB4-43A1-956A-4DB5B924CD9E}" type="presParOf" srcId="{389C4312-46B8-442B-BC47-0CE7B416E015}" destId="{DDAEF2B2-C056-47DF-BEB2-46C42B518C51}" srcOrd="0" destOrd="0" presId="urn:microsoft.com/office/officeart/2008/layout/LinedList"/>
    <dgm:cxn modelId="{3FBB834A-0C34-4789-B34F-FDA2D1142272}" type="presParOf" srcId="{389C4312-46B8-442B-BC47-0CE7B416E015}" destId="{2E1627C1-F375-44C5-93B5-B7C9856F7C67}" srcOrd="1" destOrd="0" presId="urn:microsoft.com/office/officeart/2008/layout/LinedList"/>
    <dgm:cxn modelId="{9C853D26-8D02-4A86-9147-92911749D10A}" type="presParOf" srcId="{51BDFB41-86C3-44D4-AE17-DBECC29BD940}" destId="{964123C0-85F7-4F3E-BAD4-CF4F26D8FC6C}" srcOrd="12" destOrd="0" presId="urn:microsoft.com/office/officeart/2008/layout/LinedList"/>
    <dgm:cxn modelId="{E4D09E43-C5F4-4B1A-887A-1F7AD571464E}" type="presParOf" srcId="{51BDFB41-86C3-44D4-AE17-DBECC29BD940}" destId="{BA497EC3-4AE3-422A-A3BD-E644CF252AA7}" srcOrd="13" destOrd="0" presId="urn:microsoft.com/office/officeart/2008/layout/LinedList"/>
    <dgm:cxn modelId="{AF08204F-2A19-492F-8558-CA64BBDE9079}" type="presParOf" srcId="{BA497EC3-4AE3-422A-A3BD-E644CF252AA7}" destId="{E5774C22-C408-4396-AC36-F211B1EB44E5}" srcOrd="0" destOrd="0" presId="urn:microsoft.com/office/officeart/2008/layout/LinedList"/>
    <dgm:cxn modelId="{B85409DB-2A2E-4166-BFCC-AFE7DFA23DD1}" type="presParOf" srcId="{BA497EC3-4AE3-422A-A3BD-E644CF252AA7}" destId="{09148F6C-782C-4F1F-A94D-6C0DA9C36720}" srcOrd="1" destOrd="0" presId="urn:microsoft.com/office/officeart/2008/layout/LinedList"/>
    <dgm:cxn modelId="{BFC1D5C0-5C87-4F92-A733-9C100FA19998}" type="presParOf" srcId="{51BDFB41-86C3-44D4-AE17-DBECC29BD940}" destId="{55C782D6-7E55-42B2-9E68-C455E1AB2B25}" srcOrd="14" destOrd="0" presId="urn:microsoft.com/office/officeart/2008/layout/LinedList"/>
    <dgm:cxn modelId="{CD0517E7-68C3-408F-AAE7-62DE2EE0456F}" type="presParOf" srcId="{51BDFB41-86C3-44D4-AE17-DBECC29BD940}" destId="{726EAF4F-556E-4A4D-9143-10A997EE310A}" srcOrd="15" destOrd="0" presId="urn:microsoft.com/office/officeart/2008/layout/LinedList"/>
    <dgm:cxn modelId="{5492E011-28F6-4627-97B1-143087046FFD}" type="presParOf" srcId="{726EAF4F-556E-4A4D-9143-10A997EE310A}" destId="{AC022675-4FE5-4391-92B0-789A45D5A9DE}" srcOrd="0" destOrd="0" presId="urn:microsoft.com/office/officeart/2008/layout/LinedList"/>
    <dgm:cxn modelId="{93A024BC-E6BD-425F-80F4-4B726B231CD1}" type="presParOf" srcId="{726EAF4F-556E-4A4D-9143-10A997EE310A}" destId="{73FD18BB-B5C8-463A-B0AD-E351A341AE3D}" srcOrd="1" destOrd="0" presId="urn:microsoft.com/office/officeart/2008/layout/LinedList"/>
    <dgm:cxn modelId="{DFC75517-21E8-4D98-A475-ABE59B1B0827}" type="presParOf" srcId="{51BDFB41-86C3-44D4-AE17-DBECC29BD940}" destId="{B85B8F8C-7A82-40DC-AEFF-7D027690C850}" srcOrd="16" destOrd="0" presId="urn:microsoft.com/office/officeart/2008/layout/LinedList"/>
    <dgm:cxn modelId="{DA65E067-7C01-44A4-B137-9749635D86BC}" type="presParOf" srcId="{51BDFB41-86C3-44D4-AE17-DBECC29BD940}" destId="{6D2B958B-A5E8-4AA7-AF11-80EB0E09CF7C}" srcOrd="17" destOrd="0" presId="urn:microsoft.com/office/officeart/2008/layout/LinedList"/>
    <dgm:cxn modelId="{2E9919A8-924B-4A85-9EDE-52A2D52D584A}" type="presParOf" srcId="{6D2B958B-A5E8-4AA7-AF11-80EB0E09CF7C}" destId="{6D0E313F-E277-48E4-A022-5EF4F7C933EF}" srcOrd="0" destOrd="0" presId="urn:microsoft.com/office/officeart/2008/layout/LinedList"/>
    <dgm:cxn modelId="{6B32D748-F90E-42D1-9B9C-731C55EBA942}" type="presParOf" srcId="{6D2B958B-A5E8-4AA7-AF11-80EB0E09CF7C}" destId="{CAF4AC0C-F4DB-4B1E-83EA-5F80A00D02CB}" srcOrd="1" destOrd="0" presId="urn:microsoft.com/office/officeart/2008/layout/LinedList"/>
    <dgm:cxn modelId="{7B0D919C-2941-4AA3-9698-3C6BEFF56CA4}" type="presParOf" srcId="{51BDFB41-86C3-44D4-AE17-DBECC29BD940}" destId="{EE0743D8-9556-4F4A-A2C8-9E68A5667D29}" srcOrd="18" destOrd="0" presId="urn:microsoft.com/office/officeart/2008/layout/LinedList"/>
    <dgm:cxn modelId="{7F9734C8-D081-4958-9121-818F75634077}" type="presParOf" srcId="{51BDFB41-86C3-44D4-AE17-DBECC29BD940}" destId="{BE420E7D-8A47-44A3-BF92-E920197CCF3E}" srcOrd="19" destOrd="0" presId="urn:microsoft.com/office/officeart/2008/layout/LinedList"/>
    <dgm:cxn modelId="{0712156C-1CBA-410A-AC18-3660DAD5A364}" type="presParOf" srcId="{BE420E7D-8A47-44A3-BF92-E920197CCF3E}" destId="{C98F2D89-6158-4B63-A6C4-F6ACDE646947}" srcOrd="0" destOrd="0" presId="urn:microsoft.com/office/officeart/2008/layout/LinedList"/>
    <dgm:cxn modelId="{688FF01D-8D83-4737-814E-5BAEC0645A9B}" type="presParOf" srcId="{BE420E7D-8A47-44A3-BF92-E920197CCF3E}" destId="{98F362D0-BBCD-4BA7-B6DC-5ECB2034E74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D8B2B2-4A85-4B8F-936C-7F5E9DF724C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12D3F81-785B-4E93-AABF-6EACC55D7A2F}">
      <dgm:prSet/>
      <dgm:spPr/>
      <dgm:t>
        <a:bodyPr/>
        <a:lstStyle/>
        <a:p>
          <a:r>
            <a:rPr lang="en-US" b="0" i="0"/>
            <a:t>Explaining the Mediation Process to Clients</a:t>
          </a:r>
          <a:endParaRPr lang="en-US"/>
        </a:p>
      </dgm:t>
    </dgm:pt>
    <dgm:pt modelId="{CC8D3BAD-D168-411B-AACE-5DC879DF113D}" type="parTrans" cxnId="{338CD653-F833-44A7-A0FD-6EF26AC36A6F}">
      <dgm:prSet/>
      <dgm:spPr/>
      <dgm:t>
        <a:bodyPr/>
        <a:lstStyle/>
        <a:p>
          <a:endParaRPr lang="en-US"/>
        </a:p>
      </dgm:t>
    </dgm:pt>
    <dgm:pt modelId="{E71EFEE0-DC96-40F0-8665-C6A5174A0894}" type="sibTrans" cxnId="{338CD653-F833-44A7-A0FD-6EF26AC36A6F}">
      <dgm:prSet/>
      <dgm:spPr/>
      <dgm:t>
        <a:bodyPr/>
        <a:lstStyle/>
        <a:p>
          <a:endParaRPr lang="en-US"/>
        </a:p>
      </dgm:t>
    </dgm:pt>
    <dgm:pt modelId="{382328B8-23F7-43E6-944C-D72FD82ECEB2}">
      <dgm:prSet/>
      <dgm:spPr/>
      <dgm:t>
        <a:bodyPr/>
        <a:lstStyle/>
        <a:p>
          <a:r>
            <a:rPr lang="en-US" b="0" i="0"/>
            <a:t>Preparing for Mediation</a:t>
          </a:r>
          <a:endParaRPr lang="en-US"/>
        </a:p>
      </dgm:t>
    </dgm:pt>
    <dgm:pt modelId="{2DE87C40-A0D5-410F-82E1-042E204FC85C}" type="parTrans" cxnId="{0F33D44F-C5D4-4D76-85ED-0AED7595BFBF}">
      <dgm:prSet/>
      <dgm:spPr/>
      <dgm:t>
        <a:bodyPr/>
        <a:lstStyle/>
        <a:p>
          <a:endParaRPr lang="en-US"/>
        </a:p>
      </dgm:t>
    </dgm:pt>
    <dgm:pt modelId="{F5EBF7B2-8C7E-4D4B-A8A5-0709E3AB6084}" type="sibTrans" cxnId="{0F33D44F-C5D4-4D76-85ED-0AED7595BFBF}">
      <dgm:prSet/>
      <dgm:spPr/>
      <dgm:t>
        <a:bodyPr/>
        <a:lstStyle/>
        <a:p>
          <a:endParaRPr lang="en-US"/>
        </a:p>
      </dgm:t>
    </dgm:pt>
    <dgm:pt modelId="{75FA2B60-3374-431D-A5A0-606ED9F8F444}">
      <dgm:prSet/>
      <dgm:spPr/>
      <dgm:t>
        <a:bodyPr/>
        <a:lstStyle/>
        <a:p>
          <a:r>
            <a:rPr lang="en-US" b="0" i="0"/>
            <a:t>The Mediation Process and What’s Important</a:t>
          </a:r>
          <a:endParaRPr lang="en-US"/>
        </a:p>
      </dgm:t>
    </dgm:pt>
    <dgm:pt modelId="{7E4ACDAA-911F-4D14-8EC5-83932A41E054}" type="parTrans" cxnId="{2656E257-BEB7-424F-9355-516BCCEAB033}">
      <dgm:prSet/>
      <dgm:spPr/>
      <dgm:t>
        <a:bodyPr/>
        <a:lstStyle/>
        <a:p>
          <a:endParaRPr lang="en-US"/>
        </a:p>
      </dgm:t>
    </dgm:pt>
    <dgm:pt modelId="{1B3DDC38-7930-49F4-9FE8-85E9F79728BE}" type="sibTrans" cxnId="{2656E257-BEB7-424F-9355-516BCCEAB033}">
      <dgm:prSet/>
      <dgm:spPr/>
      <dgm:t>
        <a:bodyPr/>
        <a:lstStyle/>
        <a:p>
          <a:endParaRPr lang="en-US"/>
        </a:p>
      </dgm:t>
    </dgm:pt>
    <dgm:pt modelId="{A7B55D11-8E92-44AD-828B-E3CAF4F69255}" type="pres">
      <dgm:prSet presAssocID="{F0D8B2B2-4A85-4B8F-936C-7F5E9DF724C9}" presName="vert0" presStyleCnt="0">
        <dgm:presLayoutVars>
          <dgm:dir/>
          <dgm:animOne val="branch"/>
          <dgm:animLvl val="lvl"/>
        </dgm:presLayoutVars>
      </dgm:prSet>
      <dgm:spPr/>
    </dgm:pt>
    <dgm:pt modelId="{9B251A49-3379-477E-BEA6-F73345CA67E1}" type="pres">
      <dgm:prSet presAssocID="{912D3F81-785B-4E93-AABF-6EACC55D7A2F}" presName="thickLine" presStyleLbl="alignNode1" presStyleIdx="0" presStyleCnt="3"/>
      <dgm:spPr/>
    </dgm:pt>
    <dgm:pt modelId="{109217E8-E544-46EA-B489-E01929997964}" type="pres">
      <dgm:prSet presAssocID="{912D3F81-785B-4E93-AABF-6EACC55D7A2F}" presName="horz1" presStyleCnt="0"/>
      <dgm:spPr/>
    </dgm:pt>
    <dgm:pt modelId="{64AA63EE-BAFB-488F-B18C-DA7C61454D7C}" type="pres">
      <dgm:prSet presAssocID="{912D3F81-785B-4E93-AABF-6EACC55D7A2F}" presName="tx1" presStyleLbl="revTx" presStyleIdx="0" presStyleCnt="3"/>
      <dgm:spPr/>
    </dgm:pt>
    <dgm:pt modelId="{245922F6-E3DE-4DCA-8653-B4CA94445553}" type="pres">
      <dgm:prSet presAssocID="{912D3F81-785B-4E93-AABF-6EACC55D7A2F}" presName="vert1" presStyleCnt="0"/>
      <dgm:spPr/>
    </dgm:pt>
    <dgm:pt modelId="{ED916355-39F4-43E4-A451-03C3B1DAE368}" type="pres">
      <dgm:prSet presAssocID="{382328B8-23F7-43E6-944C-D72FD82ECEB2}" presName="thickLine" presStyleLbl="alignNode1" presStyleIdx="1" presStyleCnt="3"/>
      <dgm:spPr/>
    </dgm:pt>
    <dgm:pt modelId="{AE2F176D-5DB5-43DF-B1CC-56AC23D4AC97}" type="pres">
      <dgm:prSet presAssocID="{382328B8-23F7-43E6-944C-D72FD82ECEB2}" presName="horz1" presStyleCnt="0"/>
      <dgm:spPr/>
    </dgm:pt>
    <dgm:pt modelId="{6F466D86-EB86-4018-8BEF-0B9964A4C7A0}" type="pres">
      <dgm:prSet presAssocID="{382328B8-23F7-43E6-944C-D72FD82ECEB2}" presName="tx1" presStyleLbl="revTx" presStyleIdx="1" presStyleCnt="3"/>
      <dgm:spPr/>
    </dgm:pt>
    <dgm:pt modelId="{02E44528-0030-43D7-B598-A7DC50F5AD62}" type="pres">
      <dgm:prSet presAssocID="{382328B8-23F7-43E6-944C-D72FD82ECEB2}" presName="vert1" presStyleCnt="0"/>
      <dgm:spPr/>
    </dgm:pt>
    <dgm:pt modelId="{B4075006-EE23-4841-B2E9-1570EFC57C0B}" type="pres">
      <dgm:prSet presAssocID="{75FA2B60-3374-431D-A5A0-606ED9F8F444}" presName="thickLine" presStyleLbl="alignNode1" presStyleIdx="2" presStyleCnt="3"/>
      <dgm:spPr/>
    </dgm:pt>
    <dgm:pt modelId="{D81F4880-BC22-4EB4-8BB8-9175BDB385CC}" type="pres">
      <dgm:prSet presAssocID="{75FA2B60-3374-431D-A5A0-606ED9F8F444}" presName="horz1" presStyleCnt="0"/>
      <dgm:spPr/>
    </dgm:pt>
    <dgm:pt modelId="{92A05ADD-0804-42B4-989C-CB2A99C70BDF}" type="pres">
      <dgm:prSet presAssocID="{75FA2B60-3374-431D-A5A0-606ED9F8F444}" presName="tx1" presStyleLbl="revTx" presStyleIdx="2" presStyleCnt="3"/>
      <dgm:spPr/>
    </dgm:pt>
    <dgm:pt modelId="{5CD45B46-5463-4407-B305-4C0638583006}" type="pres">
      <dgm:prSet presAssocID="{75FA2B60-3374-431D-A5A0-606ED9F8F444}" presName="vert1" presStyleCnt="0"/>
      <dgm:spPr/>
    </dgm:pt>
  </dgm:ptLst>
  <dgm:cxnLst>
    <dgm:cxn modelId="{55587267-F421-404F-97BE-BF5C64069D3E}" type="presOf" srcId="{75FA2B60-3374-431D-A5A0-606ED9F8F444}" destId="{92A05ADD-0804-42B4-989C-CB2A99C70BDF}" srcOrd="0" destOrd="0" presId="urn:microsoft.com/office/officeart/2008/layout/LinedList"/>
    <dgm:cxn modelId="{2947CB49-CD87-4B31-B66D-273DC04F7B60}" type="presOf" srcId="{382328B8-23F7-43E6-944C-D72FD82ECEB2}" destId="{6F466D86-EB86-4018-8BEF-0B9964A4C7A0}" srcOrd="0" destOrd="0" presId="urn:microsoft.com/office/officeart/2008/layout/LinedList"/>
    <dgm:cxn modelId="{0F33D44F-C5D4-4D76-85ED-0AED7595BFBF}" srcId="{F0D8B2B2-4A85-4B8F-936C-7F5E9DF724C9}" destId="{382328B8-23F7-43E6-944C-D72FD82ECEB2}" srcOrd="1" destOrd="0" parTransId="{2DE87C40-A0D5-410F-82E1-042E204FC85C}" sibTransId="{F5EBF7B2-8C7E-4D4B-A8A5-0709E3AB6084}"/>
    <dgm:cxn modelId="{24D60A71-CBF5-4DC8-9354-43477723392E}" type="presOf" srcId="{912D3F81-785B-4E93-AABF-6EACC55D7A2F}" destId="{64AA63EE-BAFB-488F-B18C-DA7C61454D7C}" srcOrd="0" destOrd="0" presId="urn:microsoft.com/office/officeart/2008/layout/LinedList"/>
    <dgm:cxn modelId="{338CD653-F833-44A7-A0FD-6EF26AC36A6F}" srcId="{F0D8B2B2-4A85-4B8F-936C-7F5E9DF724C9}" destId="{912D3F81-785B-4E93-AABF-6EACC55D7A2F}" srcOrd="0" destOrd="0" parTransId="{CC8D3BAD-D168-411B-AACE-5DC879DF113D}" sibTransId="{E71EFEE0-DC96-40F0-8665-C6A5174A0894}"/>
    <dgm:cxn modelId="{2656E257-BEB7-424F-9355-516BCCEAB033}" srcId="{F0D8B2B2-4A85-4B8F-936C-7F5E9DF724C9}" destId="{75FA2B60-3374-431D-A5A0-606ED9F8F444}" srcOrd="2" destOrd="0" parTransId="{7E4ACDAA-911F-4D14-8EC5-83932A41E054}" sibTransId="{1B3DDC38-7930-49F4-9FE8-85E9F79728BE}"/>
    <dgm:cxn modelId="{8614CC91-8285-4048-B4B7-0FD5ED1A8DDC}" type="presOf" srcId="{F0D8B2B2-4A85-4B8F-936C-7F5E9DF724C9}" destId="{A7B55D11-8E92-44AD-828B-E3CAF4F69255}" srcOrd="0" destOrd="0" presId="urn:microsoft.com/office/officeart/2008/layout/LinedList"/>
    <dgm:cxn modelId="{6D118F97-635C-43F9-B389-2F8F9BEFBC91}" type="presParOf" srcId="{A7B55D11-8E92-44AD-828B-E3CAF4F69255}" destId="{9B251A49-3379-477E-BEA6-F73345CA67E1}" srcOrd="0" destOrd="0" presId="urn:microsoft.com/office/officeart/2008/layout/LinedList"/>
    <dgm:cxn modelId="{7A04C33A-F8EE-4DB0-9276-804351EB1A22}" type="presParOf" srcId="{A7B55D11-8E92-44AD-828B-E3CAF4F69255}" destId="{109217E8-E544-46EA-B489-E01929997964}" srcOrd="1" destOrd="0" presId="urn:microsoft.com/office/officeart/2008/layout/LinedList"/>
    <dgm:cxn modelId="{A9BEF857-0701-44A2-B76C-251649F45735}" type="presParOf" srcId="{109217E8-E544-46EA-B489-E01929997964}" destId="{64AA63EE-BAFB-488F-B18C-DA7C61454D7C}" srcOrd="0" destOrd="0" presId="urn:microsoft.com/office/officeart/2008/layout/LinedList"/>
    <dgm:cxn modelId="{83613981-A8D0-43EF-927A-914866451E85}" type="presParOf" srcId="{109217E8-E544-46EA-B489-E01929997964}" destId="{245922F6-E3DE-4DCA-8653-B4CA94445553}" srcOrd="1" destOrd="0" presId="urn:microsoft.com/office/officeart/2008/layout/LinedList"/>
    <dgm:cxn modelId="{A7C645D2-4F7F-4D62-BA55-543AA8F19E6E}" type="presParOf" srcId="{A7B55D11-8E92-44AD-828B-E3CAF4F69255}" destId="{ED916355-39F4-43E4-A451-03C3B1DAE368}" srcOrd="2" destOrd="0" presId="urn:microsoft.com/office/officeart/2008/layout/LinedList"/>
    <dgm:cxn modelId="{541C852A-7B26-4320-970C-C7BD25220B53}" type="presParOf" srcId="{A7B55D11-8E92-44AD-828B-E3CAF4F69255}" destId="{AE2F176D-5DB5-43DF-B1CC-56AC23D4AC97}" srcOrd="3" destOrd="0" presId="urn:microsoft.com/office/officeart/2008/layout/LinedList"/>
    <dgm:cxn modelId="{41713311-C57C-461C-B55D-1EF3AFA337B8}" type="presParOf" srcId="{AE2F176D-5DB5-43DF-B1CC-56AC23D4AC97}" destId="{6F466D86-EB86-4018-8BEF-0B9964A4C7A0}" srcOrd="0" destOrd="0" presId="urn:microsoft.com/office/officeart/2008/layout/LinedList"/>
    <dgm:cxn modelId="{E74FDC24-740E-431B-B939-105D752CB670}" type="presParOf" srcId="{AE2F176D-5DB5-43DF-B1CC-56AC23D4AC97}" destId="{02E44528-0030-43D7-B598-A7DC50F5AD62}" srcOrd="1" destOrd="0" presId="urn:microsoft.com/office/officeart/2008/layout/LinedList"/>
    <dgm:cxn modelId="{C4125238-67FB-4C43-A3DE-2B213E1F56E6}" type="presParOf" srcId="{A7B55D11-8E92-44AD-828B-E3CAF4F69255}" destId="{B4075006-EE23-4841-B2E9-1570EFC57C0B}" srcOrd="4" destOrd="0" presId="urn:microsoft.com/office/officeart/2008/layout/LinedList"/>
    <dgm:cxn modelId="{E6961D91-A0CD-45BD-AB8D-962E7B6A50C5}" type="presParOf" srcId="{A7B55D11-8E92-44AD-828B-E3CAF4F69255}" destId="{D81F4880-BC22-4EB4-8BB8-9175BDB385CC}" srcOrd="5" destOrd="0" presId="urn:microsoft.com/office/officeart/2008/layout/LinedList"/>
    <dgm:cxn modelId="{554512C8-B1B1-4FE8-82C4-70C1FF2F12B9}" type="presParOf" srcId="{D81F4880-BC22-4EB4-8BB8-9175BDB385CC}" destId="{92A05ADD-0804-42B4-989C-CB2A99C70BDF}" srcOrd="0" destOrd="0" presId="urn:microsoft.com/office/officeart/2008/layout/LinedList"/>
    <dgm:cxn modelId="{BE56D1A5-2781-4DB2-9A3F-494D72585FF5}" type="presParOf" srcId="{D81F4880-BC22-4EB4-8BB8-9175BDB385CC}" destId="{5CD45B46-5463-4407-B305-4C063858300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1075E5-6DEB-4B00-992F-107287B8893B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17E9C23-D879-4383-AFE0-D04F7C0F5CF8}">
      <dgm:prSet/>
      <dgm:spPr/>
      <dgm:t>
        <a:bodyPr/>
        <a:lstStyle/>
        <a:p>
          <a:pPr>
            <a:defRPr b="1"/>
          </a:pPr>
          <a:r>
            <a:rPr lang="en-US" dirty="0"/>
            <a:t>Mediation is Consensual and Voluntary</a:t>
          </a:r>
        </a:p>
      </dgm:t>
    </dgm:pt>
    <dgm:pt modelId="{79B87B65-8378-4B0A-8424-0BEF200DC58F}" type="parTrans" cxnId="{E2C9DC56-345F-4797-9B4F-D35B8C45B429}">
      <dgm:prSet/>
      <dgm:spPr/>
      <dgm:t>
        <a:bodyPr/>
        <a:lstStyle/>
        <a:p>
          <a:endParaRPr lang="en-US"/>
        </a:p>
      </dgm:t>
    </dgm:pt>
    <dgm:pt modelId="{F8BFF261-D335-477C-A9DD-A8595A6BC085}" type="sibTrans" cxnId="{E2C9DC56-345F-4797-9B4F-D35B8C45B429}">
      <dgm:prSet/>
      <dgm:spPr/>
      <dgm:t>
        <a:bodyPr/>
        <a:lstStyle/>
        <a:p>
          <a:endParaRPr lang="en-US"/>
        </a:p>
      </dgm:t>
    </dgm:pt>
    <dgm:pt modelId="{11422794-7840-4FD5-88FD-C682538516FB}">
      <dgm:prSet custT="1"/>
      <dgm:spPr/>
      <dgm:t>
        <a:bodyPr/>
        <a:lstStyle/>
        <a:p>
          <a:endParaRPr lang="en-US" sz="2000" dirty="0"/>
        </a:p>
        <a:p>
          <a:r>
            <a:rPr lang="en-US" sz="2000" dirty="0"/>
            <a:t>Mediation v. Arbitration</a:t>
          </a:r>
        </a:p>
      </dgm:t>
    </dgm:pt>
    <dgm:pt modelId="{996AC081-28D0-49B2-B2D4-ECF8D39225AC}" type="parTrans" cxnId="{2A94CE59-BF8D-4861-8153-9A21347ECAC3}">
      <dgm:prSet/>
      <dgm:spPr/>
      <dgm:t>
        <a:bodyPr/>
        <a:lstStyle/>
        <a:p>
          <a:endParaRPr lang="en-US"/>
        </a:p>
      </dgm:t>
    </dgm:pt>
    <dgm:pt modelId="{AD078078-08C1-4618-9737-4450B68AC066}" type="sibTrans" cxnId="{2A94CE59-BF8D-4861-8153-9A21347ECAC3}">
      <dgm:prSet/>
      <dgm:spPr/>
      <dgm:t>
        <a:bodyPr/>
        <a:lstStyle/>
        <a:p>
          <a:endParaRPr lang="en-US"/>
        </a:p>
      </dgm:t>
    </dgm:pt>
    <dgm:pt modelId="{289E62D4-EF68-4B2A-8064-81BA011B8EC6}">
      <dgm:prSet/>
      <dgm:spPr/>
      <dgm:t>
        <a:bodyPr/>
        <a:lstStyle/>
        <a:p>
          <a:pPr>
            <a:defRPr b="1"/>
          </a:pPr>
          <a:r>
            <a:rPr lang="en-US"/>
            <a:t>Mediations are Confidential</a:t>
          </a:r>
        </a:p>
      </dgm:t>
    </dgm:pt>
    <dgm:pt modelId="{16F9606B-392E-4840-BEC7-F8A1C9DA5AC8}" type="parTrans" cxnId="{B6CCB6A5-3C59-41F3-B5B6-E85DB396ECDF}">
      <dgm:prSet/>
      <dgm:spPr/>
      <dgm:t>
        <a:bodyPr/>
        <a:lstStyle/>
        <a:p>
          <a:endParaRPr lang="en-US"/>
        </a:p>
      </dgm:t>
    </dgm:pt>
    <dgm:pt modelId="{37AAB528-CFB7-49BF-857C-95F38ED9190D}" type="sibTrans" cxnId="{B6CCB6A5-3C59-41F3-B5B6-E85DB396ECDF}">
      <dgm:prSet/>
      <dgm:spPr/>
      <dgm:t>
        <a:bodyPr/>
        <a:lstStyle/>
        <a:p>
          <a:endParaRPr lang="en-US"/>
        </a:p>
      </dgm:t>
    </dgm:pt>
    <dgm:pt modelId="{B777E005-DECC-48BA-B791-5DA53AEEF20E}">
      <dgm:prSet custT="1"/>
      <dgm:spPr/>
      <dgm:t>
        <a:bodyPr/>
        <a:lstStyle/>
        <a:p>
          <a:r>
            <a:rPr lang="en-US" sz="2000" dirty="0"/>
            <a:t>Rule of Evidence 408</a:t>
          </a:r>
        </a:p>
      </dgm:t>
    </dgm:pt>
    <dgm:pt modelId="{C19CB6CB-8EA4-4BE0-918F-D5E5F95C4D6F}" type="parTrans" cxnId="{D751C713-0D71-4C86-B530-8DD3ED41AD5B}">
      <dgm:prSet/>
      <dgm:spPr/>
      <dgm:t>
        <a:bodyPr/>
        <a:lstStyle/>
        <a:p>
          <a:endParaRPr lang="en-US"/>
        </a:p>
      </dgm:t>
    </dgm:pt>
    <dgm:pt modelId="{B5C58530-186B-41C8-8178-4F9F65E1E88F}" type="sibTrans" cxnId="{D751C713-0D71-4C86-B530-8DD3ED41AD5B}">
      <dgm:prSet/>
      <dgm:spPr/>
      <dgm:t>
        <a:bodyPr/>
        <a:lstStyle/>
        <a:p>
          <a:endParaRPr lang="en-US"/>
        </a:p>
      </dgm:t>
    </dgm:pt>
    <dgm:pt modelId="{DAD6BFBA-DB48-4C01-AE2F-58E29B063733}">
      <dgm:prSet custT="1"/>
      <dgm:spPr/>
      <dgm:t>
        <a:bodyPr/>
        <a:lstStyle/>
        <a:p>
          <a:r>
            <a:rPr lang="en-US" sz="2000" dirty="0"/>
            <a:t>RCW 7.07</a:t>
          </a:r>
        </a:p>
      </dgm:t>
    </dgm:pt>
    <dgm:pt modelId="{ED71DF10-ADEE-4C71-8797-5ACFADE47858}" type="parTrans" cxnId="{895463ED-87B2-4A80-9700-E000986AE649}">
      <dgm:prSet/>
      <dgm:spPr/>
      <dgm:t>
        <a:bodyPr/>
        <a:lstStyle/>
        <a:p>
          <a:endParaRPr lang="en-US"/>
        </a:p>
      </dgm:t>
    </dgm:pt>
    <dgm:pt modelId="{A62CDBF0-C530-40AB-93F8-8C404344ED83}" type="sibTrans" cxnId="{895463ED-87B2-4A80-9700-E000986AE649}">
      <dgm:prSet/>
      <dgm:spPr/>
      <dgm:t>
        <a:bodyPr/>
        <a:lstStyle/>
        <a:p>
          <a:endParaRPr lang="en-US"/>
        </a:p>
      </dgm:t>
    </dgm:pt>
    <dgm:pt modelId="{A720079B-44B2-449A-B89C-628417DFA208}">
      <dgm:prSet custT="1"/>
      <dgm:spPr/>
      <dgm:t>
        <a:bodyPr/>
        <a:lstStyle/>
        <a:p>
          <a:r>
            <a:rPr lang="en-US" sz="2000" dirty="0"/>
            <a:t>Confidentiality Agreements</a:t>
          </a:r>
        </a:p>
      </dgm:t>
    </dgm:pt>
    <dgm:pt modelId="{0614B9E1-1F33-4535-B14E-4EB805470200}" type="parTrans" cxnId="{637FE0B7-194F-4CA9-B195-C5BB904F80CA}">
      <dgm:prSet/>
      <dgm:spPr/>
      <dgm:t>
        <a:bodyPr/>
        <a:lstStyle/>
        <a:p>
          <a:endParaRPr lang="en-US"/>
        </a:p>
      </dgm:t>
    </dgm:pt>
    <dgm:pt modelId="{687BE633-82AE-4F31-A61D-0AF5EF0DF580}" type="sibTrans" cxnId="{637FE0B7-194F-4CA9-B195-C5BB904F80CA}">
      <dgm:prSet/>
      <dgm:spPr/>
      <dgm:t>
        <a:bodyPr/>
        <a:lstStyle/>
        <a:p>
          <a:endParaRPr lang="en-US"/>
        </a:p>
      </dgm:t>
    </dgm:pt>
    <dgm:pt modelId="{1E29C06D-B30C-4503-9DBC-048A8102BD37}">
      <dgm:prSet/>
      <dgm:spPr/>
      <dgm:t>
        <a:bodyPr/>
        <a:lstStyle/>
        <a:p>
          <a:pPr>
            <a:defRPr b="1"/>
          </a:pPr>
          <a:r>
            <a:rPr lang="en-US"/>
            <a:t>Strategic Advantages to Mediation</a:t>
          </a:r>
        </a:p>
      </dgm:t>
    </dgm:pt>
    <dgm:pt modelId="{F88BAE67-83DB-4FFF-9CC8-BC69F43837FF}" type="parTrans" cxnId="{EB95E790-F842-43D0-9877-E2FCD5E507BC}">
      <dgm:prSet/>
      <dgm:spPr/>
      <dgm:t>
        <a:bodyPr/>
        <a:lstStyle/>
        <a:p>
          <a:endParaRPr lang="en-US"/>
        </a:p>
      </dgm:t>
    </dgm:pt>
    <dgm:pt modelId="{00B1D29E-5BB1-4A0C-BF7E-E8B59758C766}" type="sibTrans" cxnId="{EB95E790-F842-43D0-9877-E2FCD5E507BC}">
      <dgm:prSet/>
      <dgm:spPr/>
      <dgm:t>
        <a:bodyPr/>
        <a:lstStyle/>
        <a:p>
          <a:endParaRPr lang="en-US"/>
        </a:p>
      </dgm:t>
    </dgm:pt>
    <dgm:pt modelId="{541838EE-093C-464F-BA54-192461301CC0}" type="pres">
      <dgm:prSet presAssocID="{EB1075E5-6DEB-4B00-992F-107287B8893B}" presName="root" presStyleCnt="0">
        <dgm:presLayoutVars>
          <dgm:dir/>
          <dgm:resizeHandles val="exact"/>
        </dgm:presLayoutVars>
      </dgm:prSet>
      <dgm:spPr/>
    </dgm:pt>
    <dgm:pt modelId="{BBB6152A-7202-4C87-9265-D35A84E05D5B}" type="pres">
      <dgm:prSet presAssocID="{717E9C23-D879-4383-AFE0-D04F7C0F5CF8}" presName="compNode" presStyleCnt="0"/>
      <dgm:spPr/>
    </dgm:pt>
    <dgm:pt modelId="{974874D7-68D3-4260-A7AF-581E08E47A39}" type="pres">
      <dgm:prSet presAssocID="{717E9C23-D879-4383-AFE0-D04F7C0F5CF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F0ED63F1-A25C-4E40-A128-ACE2C49659F4}" type="pres">
      <dgm:prSet presAssocID="{717E9C23-D879-4383-AFE0-D04F7C0F5CF8}" presName="iconSpace" presStyleCnt="0"/>
      <dgm:spPr/>
    </dgm:pt>
    <dgm:pt modelId="{4D36A23F-245B-47AF-9296-9A50FB88D2B2}" type="pres">
      <dgm:prSet presAssocID="{717E9C23-D879-4383-AFE0-D04F7C0F5CF8}" presName="parTx" presStyleLbl="revTx" presStyleIdx="0" presStyleCnt="6">
        <dgm:presLayoutVars>
          <dgm:chMax val="0"/>
          <dgm:chPref val="0"/>
        </dgm:presLayoutVars>
      </dgm:prSet>
      <dgm:spPr/>
    </dgm:pt>
    <dgm:pt modelId="{EC8C6F66-2C06-41C4-8605-8FBD7C23411E}" type="pres">
      <dgm:prSet presAssocID="{717E9C23-D879-4383-AFE0-D04F7C0F5CF8}" presName="txSpace" presStyleCnt="0"/>
      <dgm:spPr/>
    </dgm:pt>
    <dgm:pt modelId="{9E606922-BF2E-476C-97FE-BA02825F2CD7}" type="pres">
      <dgm:prSet presAssocID="{717E9C23-D879-4383-AFE0-D04F7C0F5CF8}" presName="desTx" presStyleLbl="revTx" presStyleIdx="1" presStyleCnt="6">
        <dgm:presLayoutVars/>
      </dgm:prSet>
      <dgm:spPr/>
    </dgm:pt>
    <dgm:pt modelId="{7A01C8FE-E52A-42FB-A2EB-AA7929A212DD}" type="pres">
      <dgm:prSet presAssocID="{F8BFF261-D335-477C-A9DD-A8595A6BC085}" presName="sibTrans" presStyleCnt="0"/>
      <dgm:spPr/>
    </dgm:pt>
    <dgm:pt modelId="{220BD5EA-9E61-4BE1-9788-FF5D0A5F084B}" type="pres">
      <dgm:prSet presAssocID="{289E62D4-EF68-4B2A-8064-81BA011B8EC6}" presName="compNode" presStyleCnt="0"/>
      <dgm:spPr/>
    </dgm:pt>
    <dgm:pt modelId="{F7103799-4A61-4B66-94E7-D22752C959AB}" type="pres">
      <dgm:prSet presAssocID="{289E62D4-EF68-4B2A-8064-81BA011B8EC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9A659496-95E7-4080-BEA4-3EDB568C9CE8}" type="pres">
      <dgm:prSet presAssocID="{289E62D4-EF68-4B2A-8064-81BA011B8EC6}" presName="iconSpace" presStyleCnt="0"/>
      <dgm:spPr/>
    </dgm:pt>
    <dgm:pt modelId="{16BD9AB7-3C22-4B74-8191-F1B78FD7A4B6}" type="pres">
      <dgm:prSet presAssocID="{289E62D4-EF68-4B2A-8064-81BA011B8EC6}" presName="parTx" presStyleLbl="revTx" presStyleIdx="2" presStyleCnt="6">
        <dgm:presLayoutVars>
          <dgm:chMax val="0"/>
          <dgm:chPref val="0"/>
        </dgm:presLayoutVars>
      </dgm:prSet>
      <dgm:spPr/>
    </dgm:pt>
    <dgm:pt modelId="{D945FE2A-EA86-495D-B357-C5356EEC227E}" type="pres">
      <dgm:prSet presAssocID="{289E62D4-EF68-4B2A-8064-81BA011B8EC6}" presName="txSpace" presStyleCnt="0"/>
      <dgm:spPr/>
    </dgm:pt>
    <dgm:pt modelId="{0C52B30A-90E5-4257-A038-35843312514A}" type="pres">
      <dgm:prSet presAssocID="{289E62D4-EF68-4B2A-8064-81BA011B8EC6}" presName="desTx" presStyleLbl="revTx" presStyleIdx="3" presStyleCnt="6">
        <dgm:presLayoutVars/>
      </dgm:prSet>
      <dgm:spPr/>
    </dgm:pt>
    <dgm:pt modelId="{E1AFDCE3-E93A-4EB3-A998-FA8326D12E70}" type="pres">
      <dgm:prSet presAssocID="{37AAB528-CFB7-49BF-857C-95F38ED9190D}" presName="sibTrans" presStyleCnt="0"/>
      <dgm:spPr/>
    </dgm:pt>
    <dgm:pt modelId="{ED375876-C344-4927-A64C-369F1DF4F9CD}" type="pres">
      <dgm:prSet presAssocID="{1E29C06D-B30C-4503-9DBC-048A8102BD37}" presName="compNode" presStyleCnt="0"/>
      <dgm:spPr/>
    </dgm:pt>
    <dgm:pt modelId="{DCF1E539-37C7-4B6A-8C65-EAFCCE5021F6}" type="pres">
      <dgm:prSet presAssocID="{1E29C06D-B30C-4503-9DBC-048A8102BD3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DAFBA6F-747C-47A4-B4CE-BEFA6BECCFD3}" type="pres">
      <dgm:prSet presAssocID="{1E29C06D-B30C-4503-9DBC-048A8102BD37}" presName="iconSpace" presStyleCnt="0"/>
      <dgm:spPr/>
    </dgm:pt>
    <dgm:pt modelId="{FBD30E75-1976-4571-BAAB-13AA2042D41A}" type="pres">
      <dgm:prSet presAssocID="{1E29C06D-B30C-4503-9DBC-048A8102BD37}" presName="parTx" presStyleLbl="revTx" presStyleIdx="4" presStyleCnt="6">
        <dgm:presLayoutVars>
          <dgm:chMax val="0"/>
          <dgm:chPref val="0"/>
        </dgm:presLayoutVars>
      </dgm:prSet>
      <dgm:spPr/>
    </dgm:pt>
    <dgm:pt modelId="{5BD9C3E6-0B59-46F2-BB94-A429B3248253}" type="pres">
      <dgm:prSet presAssocID="{1E29C06D-B30C-4503-9DBC-048A8102BD37}" presName="txSpace" presStyleCnt="0"/>
      <dgm:spPr/>
    </dgm:pt>
    <dgm:pt modelId="{74C27093-DF2F-40F4-9046-4900F6C6F42F}" type="pres">
      <dgm:prSet presAssocID="{1E29C06D-B30C-4503-9DBC-048A8102BD37}" presName="desTx" presStyleLbl="revTx" presStyleIdx="5" presStyleCnt="6">
        <dgm:presLayoutVars/>
      </dgm:prSet>
      <dgm:spPr/>
    </dgm:pt>
  </dgm:ptLst>
  <dgm:cxnLst>
    <dgm:cxn modelId="{D751C713-0D71-4C86-B530-8DD3ED41AD5B}" srcId="{289E62D4-EF68-4B2A-8064-81BA011B8EC6}" destId="{B777E005-DECC-48BA-B791-5DA53AEEF20E}" srcOrd="0" destOrd="0" parTransId="{C19CB6CB-8EA4-4BE0-918F-D5E5F95C4D6F}" sibTransId="{B5C58530-186B-41C8-8178-4F9F65E1E88F}"/>
    <dgm:cxn modelId="{391BE913-B5D5-4126-859D-508CDF46B435}" type="presOf" srcId="{11422794-7840-4FD5-88FD-C682538516FB}" destId="{9E606922-BF2E-476C-97FE-BA02825F2CD7}" srcOrd="0" destOrd="0" presId="urn:microsoft.com/office/officeart/2018/5/layout/CenteredIconLabelDescriptionList"/>
    <dgm:cxn modelId="{16191715-DBC8-4512-B006-041C5C8F0185}" type="presOf" srcId="{289E62D4-EF68-4B2A-8064-81BA011B8EC6}" destId="{16BD9AB7-3C22-4B74-8191-F1B78FD7A4B6}" srcOrd="0" destOrd="0" presId="urn:microsoft.com/office/officeart/2018/5/layout/CenteredIconLabelDescriptionList"/>
    <dgm:cxn modelId="{5D80D735-FDF8-4D5E-A498-5FBB6BFC819F}" type="presOf" srcId="{B777E005-DECC-48BA-B791-5DA53AEEF20E}" destId="{0C52B30A-90E5-4257-A038-35843312514A}" srcOrd="0" destOrd="0" presId="urn:microsoft.com/office/officeart/2018/5/layout/CenteredIconLabelDescriptionList"/>
    <dgm:cxn modelId="{E2C9DC56-345F-4797-9B4F-D35B8C45B429}" srcId="{EB1075E5-6DEB-4B00-992F-107287B8893B}" destId="{717E9C23-D879-4383-AFE0-D04F7C0F5CF8}" srcOrd="0" destOrd="0" parTransId="{79B87B65-8378-4B0A-8424-0BEF200DC58F}" sibTransId="{F8BFF261-D335-477C-A9DD-A8595A6BC085}"/>
    <dgm:cxn modelId="{2A94CE59-BF8D-4861-8153-9A21347ECAC3}" srcId="{717E9C23-D879-4383-AFE0-D04F7C0F5CF8}" destId="{11422794-7840-4FD5-88FD-C682538516FB}" srcOrd="0" destOrd="0" parTransId="{996AC081-28D0-49B2-B2D4-ECF8D39225AC}" sibTransId="{AD078078-08C1-4618-9737-4450B68AC066}"/>
    <dgm:cxn modelId="{EB95E790-F842-43D0-9877-E2FCD5E507BC}" srcId="{EB1075E5-6DEB-4B00-992F-107287B8893B}" destId="{1E29C06D-B30C-4503-9DBC-048A8102BD37}" srcOrd="2" destOrd="0" parTransId="{F88BAE67-83DB-4FFF-9CC8-BC69F43837FF}" sibTransId="{00B1D29E-5BB1-4A0C-BF7E-E8B59758C766}"/>
    <dgm:cxn modelId="{45AEC2A2-DF1E-4172-8D30-CFB131A7ED14}" type="presOf" srcId="{A720079B-44B2-449A-B89C-628417DFA208}" destId="{0C52B30A-90E5-4257-A038-35843312514A}" srcOrd="0" destOrd="2" presId="urn:microsoft.com/office/officeart/2018/5/layout/CenteredIconLabelDescriptionList"/>
    <dgm:cxn modelId="{B6CCB6A5-3C59-41F3-B5B6-E85DB396ECDF}" srcId="{EB1075E5-6DEB-4B00-992F-107287B8893B}" destId="{289E62D4-EF68-4B2A-8064-81BA011B8EC6}" srcOrd="1" destOrd="0" parTransId="{16F9606B-392E-4840-BEC7-F8A1C9DA5AC8}" sibTransId="{37AAB528-CFB7-49BF-857C-95F38ED9190D}"/>
    <dgm:cxn modelId="{88B1A2A7-2407-4796-BA64-4B00C087AB43}" type="presOf" srcId="{717E9C23-D879-4383-AFE0-D04F7C0F5CF8}" destId="{4D36A23F-245B-47AF-9296-9A50FB88D2B2}" srcOrd="0" destOrd="0" presId="urn:microsoft.com/office/officeart/2018/5/layout/CenteredIconLabelDescriptionList"/>
    <dgm:cxn modelId="{637FE0B7-194F-4CA9-B195-C5BB904F80CA}" srcId="{289E62D4-EF68-4B2A-8064-81BA011B8EC6}" destId="{A720079B-44B2-449A-B89C-628417DFA208}" srcOrd="2" destOrd="0" parTransId="{0614B9E1-1F33-4535-B14E-4EB805470200}" sibTransId="{687BE633-82AE-4F31-A61D-0AF5EF0DF580}"/>
    <dgm:cxn modelId="{42F258BB-C570-4DD1-94A3-6DD88E132299}" type="presOf" srcId="{DAD6BFBA-DB48-4C01-AE2F-58E29B063733}" destId="{0C52B30A-90E5-4257-A038-35843312514A}" srcOrd="0" destOrd="1" presId="urn:microsoft.com/office/officeart/2018/5/layout/CenteredIconLabelDescriptionList"/>
    <dgm:cxn modelId="{CF83BAC7-9FF6-4AB4-8D14-76A544D3099A}" type="presOf" srcId="{EB1075E5-6DEB-4B00-992F-107287B8893B}" destId="{541838EE-093C-464F-BA54-192461301CC0}" srcOrd="0" destOrd="0" presId="urn:microsoft.com/office/officeart/2018/5/layout/CenteredIconLabelDescriptionList"/>
    <dgm:cxn modelId="{07EFF3CC-C110-413C-8822-7D3593ABF4F3}" type="presOf" srcId="{1E29C06D-B30C-4503-9DBC-048A8102BD37}" destId="{FBD30E75-1976-4571-BAAB-13AA2042D41A}" srcOrd="0" destOrd="0" presId="urn:microsoft.com/office/officeart/2018/5/layout/CenteredIconLabelDescriptionList"/>
    <dgm:cxn modelId="{895463ED-87B2-4A80-9700-E000986AE649}" srcId="{289E62D4-EF68-4B2A-8064-81BA011B8EC6}" destId="{DAD6BFBA-DB48-4C01-AE2F-58E29B063733}" srcOrd="1" destOrd="0" parTransId="{ED71DF10-ADEE-4C71-8797-5ACFADE47858}" sibTransId="{A62CDBF0-C530-40AB-93F8-8C404344ED83}"/>
    <dgm:cxn modelId="{062E895A-D025-421B-8889-2008EB8DA6BF}" type="presParOf" srcId="{541838EE-093C-464F-BA54-192461301CC0}" destId="{BBB6152A-7202-4C87-9265-D35A84E05D5B}" srcOrd="0" destOrd="0" presId="urn:microsoft.com/office/officeart/2018/5/layout/CenteredIconLabelDescriptionList"/>
    <dgm:cxn modelId="{29D9A379-E9C7-4B36-98D9-7AA8BBCEF75B}" type="presParOf" srcId="{BBB6152A-7202-4C87-9265-D35A84E05D5B}" destId="{974874D7-68D3-4260-A7AF-581E08E47A39}" srcOrd="0" destOrd="0" presId="urn:microsoft.com/office/officeart/2018/5/layout/CenteredIconLabelDescriptionList"/>
    <dgm:cxn modelId="{DE573511-8BB6-4D58-8BDE-94AFD0D4CA28}" type="presParOf" srcId="{BBB6152A-7202-4C87-9265-D35A84E05D5B}" destId="{F0ED63F1-A25C-4E40-A128-ACE2C49659F4}" srcOrd="1" destOrd="0" presId="urn:microsoft.com/office/officeart/2018/5/layout/CenteredIconLabelDescriptionList"/>
    <dgm:cxn modelId="{BB49B2A3-48CB-4A67-B09B-1A2FADB87BB3}" type="presParOf" srcId="{BBB6152A-7202-4C87-9265-D35A84E05D5B}" destId="{4D36A23F-245B-47AF-9296-9A50FB88D2B2}" srcOrd="2" destOrd="0" presId="urn:microsoft.com/office/officeart/2018/5/layout/CenteredIconLabelDescriptionList"/>
    <dgm:cxn modelId="{DA7ADAC4-45A4-4BA3-91E4-9D75D75BCA76}" type="presParOf" srcId="{BBB6152A-7202-4C87-9265-D35A84E05D5B}" destId="{EC8C6F66-2C06-41C4-8605-8FBD7C23411E}" srcOrd="3" destOrd="0" presId="urn:microsoft.com/office/officeart/2018/5/layout/CenteredIconLabelDescriptionList"/>
    <dgm:cxn modelId="{F2276D75-61E2-41D9-8A7C-19C749414A21}" type="presParOf" srcId="{BBB6152A-7202-4C87-9265-D35A84E05D5B}" destId="{9E606922-BF2E-476C-97FE-BA02825F2CD7}" srcOrd="4" destOrd="0" presId="urn:microsoft.com/office/officeart/2018/5/layout/CenteredIconLabelDescriptionList"/>
    <dgm:cxn modelId="{FEC5F7A2-C7CA-4EB5-8505-5923E58BF2BE}" type="presParOf" srcId="{541838EE-093C-464F-BA54-192461301CC0}" destId="{7A01C8FE-E52A-42FB-A2EB-AA7929A212DD}" srcOrd="1" destOrd="0" presId="urn:microsoft.com/office/officeart/2018/5/layout/CenteredIconLabelDescriptionList"/>
    <dgm:cxn modelId="{6CDD8199-CC9A-4F84-974A-E4AA16F3224F}" type="presParOf" srcId="{541838EE-093C-464F-BA54-192461301CC0}" destId="{220BD5EA-9E61-4BE1-9788-FF5D0A5F084B}" srcOrd="2" destOrd="0" presId="urn:microsoft.com/office/officeart/2018/5/layout/CenteredIconLabelDescriptionList"/>
    <dgm:cxn modelId="{25584AD3-8DF2-400D-AB1C-E1C0606E8FE9}" type="presParOf" srcId="{220BD5EA-9E61-4BE1-9788-FF5D0A5F084B}" destId="{F7103799-4A61-4B66-94E7-D22752C959AB}" srcOrd="0" destOrd="0" presId="urn:microsoft.com/office/officeart/2018/5/layout/CenteredIconLabelDescriptionList"/>
    <dgm:cxn modelId="{1C1C2982-785E-4D30-935C-EA4E8B293CE4}" type="presParOf" srcId="{220BD5EA-9E61-4BE1-9788-FF5D0A5F084B}" destId="{9A659496-95E7-4080-BEA4-3EDB568C9CE8}" srcOrd="1" destOrd="0" presId="urn:microsoft.com/office/officeart/2018/5/layout/CenteredIconLabelDescriptionList"/>
    <dgm:cxn modelId="{896B57DB-607D-45BB-AC7D-78F559EDDAEA}" type="presParOf" srcId="{220BD5EA-9E61-4BE1-9788-FF5D0A5F084B}" destId="{16BD9AB7-3C22-4B74-8191-F1B78FD7A4B6}" srcOrd="2" destOrd="0" presId="urn:microsoft.com/office/officeart/2018/5/layout/CenteredIconLabelDescriptionList"/>
    <dgm:cxn modelId="{E9D50870-1104-4A1A-9AAA-F47C755366EB}" type="presParOf" srcId="{220BD5EA-9E61-4BE1-9788-FF5D0A5F084B}" destId="{D945FE2A-EA86-495D-B357-C5356EEC227E}" srcOrd="3" destOrd="0" presId="urn:microsoft.com/office/officeart/2018/5/layout/CenteredIconLabelDescriptionList"/>
    <dgm:cxn modelId="{843E656F-E8F6-4776-8B29-EF67EDDC1C1C}" type="presParOf" srcId="{220BD5EA-9E61-4BE1-9788-FF5D0A5F084B}" destId="{0C52B30A-90E5-4257-A038-35843312514A}" srcOrd="4" destOrd="0" presId="urn:microsoft.com/office/officeart/2018/5/layout/CenteredIconLabelDescriptionList"/>
    <dgm:cxn modelId="{E4111F37-ADD2-4F97-AD5D-3692138AAB4F}" type="presParOf" srcId="{541838EE-093C-464F-BA54-192461301CC0}" destId="{E1AFDCE3-E93A-4EB3-A998-FA8326D12E70}" srcOrd="3" destOrd="0" presId="urn:microsoft.com/office/officeart/2018/5/layout/CenteredIconLabelDescriptionList"/>
    <dgm:cxn modelId="{25FAC4C9-AAED-4AC1-BB89-3D43845F326A}" type="presParOf" srcId="{541838EE-093C-464F-BA54-192461301CC0}" destId="{ED375876-C344-4927-A64C-369F1DF4F9CD}" srcOrd="4" destOrd="0" presId="urn:microsoft.com/office/officeart/2018/5/layout/CenteredIconLabelDescriptionList"/>
    <dgm:cxn modelId="{D3D8893E-706A-4FB5-B638-50EFFAEDBB37}" type="presParOf" srcId="{ED375876-C344-4927-A64C-369F1DF4F9CD}" destId="{DCF1E539-37C7-4B6A-8C65-EAFCCE5021F6}" srcOrd="0" destOrd="0" presId="urn:microsoft.com/office/officeart/2018/5/layout/CenteredIconLabelDescriptionList"/>
    <dgm:cxn modelId="{643F0D46-F015-480D-B04A-DD4EDCC4A55B}" type="presParOf" srcId="{ED375876-C344-4927-A64C-369F1DF4F9CD}" destId="{0DAFBA6F-747C-47A4-B4CE-BEFA6BECCFD3}" srcOrd="1" destOrd="0" presId="urn:microsoft.com/office/officeart/2018/5/layout/CenteredIconLabelDescriptionList"/>
    <dgm:cxn modelId="{BD50C909-4040-4541-983A-D48F6115135F}" type="presParOf" srcId="{ED375876-C344-4927-A64C-369F1DF4F9CD}" destId="{FBD30E75-1976-4571-BAAB-13AA2042D41A}" srcOrd="2" destOrd="0" presId="urn:microsoft.com/office/officeart/2018/5/layout/CenteredIconLabelDescriptionList"/>
    <dgm:cxn modelId="{56EA9C44-F9D6-4644-8D34-8D51396AD661}" type="presParOf" srcId="{ED375876-C344-4927-A64C-369F1DF4F9CD}" destId="{5BD9C3E6-0B59-46F2-BB94-A429B3248253}" srcOrd="3" destOrd="0" presId="urn:microsoft.com/office/officeart/2018/5/layout/CenteredIconLabelDescriptionList"/>
    <dgm:cxn modelId="{9D7A0114-7145-415E-8D20-AE8BEDB921A8}" type="presParOf" srcId="{ED375876-C344-4927-A64C-369F1DF4F9CD}" destId="{74C27093-DF2F-40F4-9046-4900F6C6F42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07F3B3-2907-4F3D-BA71-96CD6A2D868B}" type="doc">
      <dgm:prSet loTypeId="urn:microsoft.com/office/officeart/2005/8/layout/hList1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EEE8F4EF-5C84-46D7-B9F3-95785755F3F2}">
      <dgm:prSet/>
      <dgm:spPr/>
      <dgm:t>
        <a:bodyPr/>
        <a:lstStyle/>
        <a:p>
          <a:r>
            <a:rPr lang="en-US" b="1"/>
            <a:t>When to Schedule Mediation</a:t>
          </a:r>
          <a:endParaRPr lang="en-US"/>
        </a:p>
      </dgm:t>
    </dgm:pt>
    <dgm:pt modelId="{6D0DF81A-F395-41E2-BE49-01A76F1E5A58}" type="parTrans" cxnId="{01992369-33FA-4BFD-A818-546DB2A86672}">
      <dgm:prSet/>
      <dgm:spPr/>
      <dgm:t>
        <a:bodyPr/>
        <a:lstStyle/>
        <a:p>
          <a:endParaRPr lang="en-US"/>
        </a:p>
      </dgm:t>
    </dgm:pt>
    <dgm:pt modelId="{58CEE588-0F73-475B-ADBE-9A050870C2E6}" type="sibTrans" cxnId="{01992369-33FA-4BFD-A818-546DB2A86672}">
      <dgm:prSet/>
      <dgm:spPr/>
      <dgm:t>
        <a:bodyPr/>
        <a:lstStyle/>
        <a:p>
          <a:endParaRPr lang="en-US"/>
        </a:p>
      </dgm:t>
    </dgm:pt>
    <dgm:pt modelId="{4E94A61E-9802-4AF0-9DD0-EF531C3E6ECB}">
      <dgm:prSet/>
      <dgm:spPr/>
      <dgm:t>
        <a:bodyPr/>
        <a:lstStyle/>
        <a:p>
          <a:r>
            <a:rPr lang="en-US" b="1"/>
            <a:t>Pre- or Post-Suit?</a:t>
          </a:r>
          <a:endParaRPr lang="en-US"/>
        </a:p>
      </dgm:t>
    </dgm:pt>
    <dgm:pt modelId="{EBEA78AA-0036-4FEB-96BD-8E8AE146EBCF}" type="parTrans" cxnId="{226DBC54-AB02-429A-BDDF-C81B5882955E}">
      <dgm:prSet/>
      <dgm:spPr/>
      <dgm:t>
        <a:bodyPr/>
        <a:lstStyle/>
        <a:p>
          <a:endParaRPr lang="en-US"/>
        </a:p>
      </dgm:t>
    </dgm:pt>
    <dgm:pt modelId="{91CF978F-0CDB-4EAF-8AE5-E568D3A1B73C}" type="sibTrans" cxnId="{226DBC54-AB02-429A-BDDF-C81B5882955E}">
      <dgm:prSet/>
      <dgm:spPr/>
      <dgm:t>
        <a:bodyPr/>
        <a:lstStyle/>
        <a:p>
          <a:endParaRPr lang="en-US"/>
        </a:p>
      </dgm:t>
    </dgm:pt>
    <dgm:pt modelId="{8A650A85-20D4-4B85-BE63-FA0110845676}">
      <dgm:prSet/>
      <dgm:spPr/>
      <dgm:t>
        <a:bodyPr/>
        <a:lstStyle/>
        <a:p>
          <a:r>
            <a:rPr lang="en-US" b="1"/>
            <a:t>Discovery?</a:t>
          </a:r>
          <a:endParaRPr lang="en-US"/>
        </a:p>
      </dgm:t>
    </dgm:pt>
    <dgm:pt modelId="{78230FD9-554D-4FB8-9DA7-F1C0899B642D}" type="parTrans" cxnId="{281FD713-A19F-4ADB-94F0-ABD9A84515BA}">
      <dgm:prSet/>
      <dgm:spPr/>
      <dgm:t>
        <a:bodyPr/>
        <a:lstStyle/>
        <a:p>
          <a:endParaRPr lang="en-US"/>
        </a:p>
      </dgm:t>
    </dgm:pt>
    <dgm:pt modelId="{FEFE81AA-7AC5-4C05-BECA-19A9345A819C}" type="sibTrans" cxnId="{281FD713-A19F-4ADB-94F0-ABD9A84515BA}">
      <dgm:prSet/>
      <dgm:spPr/>
      <dgm:t>
        <a:bodyPr/>
        <a:lstStyle/>
        <a:p>
          <a:endParaRPr lang="en-US"/>
        </a:p>
      </dgm:t>
    </dgm:pt>
    <dgm:pt modelId="{35B91640-0693-4A66-8E64-C6CF62C4E5BE}">
      <dgm:prSet/>
      <dgm:spPr/>
      <dgm:t>
        <a:bodyPr/>
        <a:lstStyle/>
        <a:p>
          <a:r>
            <a:rPr lang="en-US" b="1"/>
            <a:t>Pending Dispositive Motion?</a:t>
          </a:r>
          <a:endParaRPr lang="en-US"/>
        </a:p>
      </dgm:t>
    </dgm:pt>
    <dgm:pt modelId="{1A0AB0E4-F89C-47E1-9185-E1AD53F38EBA}" type="parTrans" cxnId="{6A01F3B8-07E4-47C3-A507-6989623D57DA}">
      <dgm:prSet/>
      <dgm:spPr/>
      <dgm:t>
        <a:bodyPr/>
        <a:lstStyle/>
        <a:p>
          <a:endParaRPr lang="en-US"/>
        </a:p>
      </dgm:t>
    </dgm:pt>
    <dgm:pt modelId="{E60A2553-48D5-419D-875B-9F722B4E6537}" type="sibTrans" cxnId="{6A01F3B8-07E4-47C3-A507-6989623D57DA}">
      <dgm:prSet/>
      <dgm:spPr/>
      <dgm:t>
        <a:bodyPr/>
        <a:lstStyle/>
        <a:p>
          <a:endParaRPr lang="en-US"/>
        </a:p>
      </dgm:t>
    </dgm:pt>
    <dgm:pt modelId="{63909A3B-F2D1-4806-BF23-A8ADBBF36B86}">
      <dgm:prSet/>
      <dgm:spPr/>
      <dgm:t>
        <a:bodyPr/>
        <a:lstStyle/>
        <a:p>
          <a:r>
            <a:rPr lang="en-US" b="1"/>
            <a:t>Selecting a Mediator</a:t>
          </a:r>
          <a:endParaRPr lang="en-US"/>
        </a:p>
      </dgm:t>
    </dgm:pt>
    <dgm:pt modelId="{2A3B9C13-4F74-4988-AF7C-55DFC249AA5D}" type="parTrans" cxnId="{F692BB4F-0D99-4259-BCC0-86E981AAB158}">
      <dgm:prSet/>
      <dgm:spPr/>
      <dgm:t>
        <a:bodyPr/>
        <a:lstStyle/>
        <a:p>
          <a:endParaRPr lang="en-US"/>
        </a:p>
      </dgm:t>
    </dgm:pt>
    <dgm:pt modelId="{046A4B25-4A5D-475E-BC0A-E02C0EAD48EA}" type="sibTrans" cxnId="{F692BB4F-0D99-4259-BCC0-86E981AAB158}">
      <dgm:prSet/>
      <dgm:spPr/>
      <dgm:t>
        <a:bodyPr/>
        <a:lstStyle/>
        <a:p>
          <a:endParaRPr lang="en-US"/>
        </a:p>
      </dgm:t>
    </dgm:pt>
    <dgm:pt modelId="{00574657-35A4-4EAF-9388-EC38A1305707}">
      <dgm:prSet/>
      <dgm:spPr/>
      <dgm:t>
        <a:bodyPr/>
        <a:lstStyle/>
        <a:p>
          <a:r>
            <a:rPr lang="en-US" b="1"/>
            <a:t>Facilitators v. Evaluators</a:t>
          </a:r>
          <a:endParaRPr lang="en-US"/>
        </a:p>
      </dgm:t>
    </dgm:pt>
    <dgm:pt modelId="{22F07F81-71C8-425F-A1CC-BEB4D274AE48}" type="parTrans" cxnId="{EAB3A493-A1E9-45B5-AD6D-BED497504EE6}">
      <dgm:prSet/>
      <dgm:spPr/>
      <dgm:t>
        <a:bodyPr/>
        <a:lstStyle/>
        <a:p>
          <a:endParaRPr lang="en-US"/>
        </a:p>
      </dgm:t>
    </dgm:pt>
    <dgm:pt modelId="{5D04AD11-3CE3-4387-8C48-1A8F9A538BFE}" type="sibTrans" cxnId="{EAB3A493-A1E9-45B5-AD6D-BED497504EE6}">
      <dgm:prSet/>
      <dgm:spPr/>
      <dgm:t>
        <a:bodyPr/>
        <a:lstStyle/>
        <a:p>
          <a:endParaRPr lang="en-US"/>
        </a:p>
      </dgm:t>
    </dgm:pt>
    <dgm:pt modelId="{4883C5E9-5D5C-4AA1-A56A-EF66EA030978}">
      <dgm:prSet/>
      <dgm:spPr/>
      <dgm:t>
        <a:bodyPr/>
        <a:lstStyle/>
        <a:p>
          <a:r>
            <a:rPr lang="en-US" b="1"/>
            <a:t>Mediator Bias</a:t>
          </a:r>
          <a:endParaRPr lang="en-US"/>
        </a:p>
      </dgm:t>
    </dgm:pt>
    <dgm:pt modelId="{766E3B4B-B1F8-49AF-B644-BF5E8F86CE97}" type="parTrans" cxnId="{7D931326-F47B-49D9-812B-80A2818F8BF8}">
      <dgm:prSet/>
      <dgm:spPr/>
      <dgm:t>
        <a:bodyPr/>
        <a:lstStyle/>
        <a:p>
          <a:endParaRPr lang="en-US"/>
        </a:p>
      </dgm:t>
    </dgm:pt>
    <dgm:pt modelId="{9CE242B3-D566-49E6-B5DE-76665AED9169}" type="sibTrans" cxnId="{7D931326-F47B-49D9-812B-80A2818F8BF8}">
      <dgm:prSet/>
      <dgm:spPr/>
      <dgm:t>
        <a:bodyPr/>
        <a:lstStyle/>
        <a:p>
          <a:endParaRPr lang="en-US"/>
        </a:p>
      </dgm:t>
    </dgm:pt>
    <dgm:pt modelId="{B710F924-7F18-4AA0-994A-482D0977DB2D}">
      <dgm:prSet/>
      <dgm:spPr/>
      <dgm:t>
        <a:bodyPr/>
        <a:lstStyle/>
        <a:p>
          <a:r>
            <a:rPr lang="en-US" b="1"/>
            <a:t>Work Ethic</a:t>
          </a:r>
          <a:endParaRPr lang="en-US"/>
        </a:p>
      </dgm:t>
    </dgm:pt>
    <dgm:pt modelId="{530C16B5-F765-44DD-BF33-5C9D038F42F3}" type="parTrans" cxnId="{EC05AB1A-1B3A-480F-A255-9D665266A506}">
      <dgm:prSet/>
      <dgm:spPr/>
      <dgm:t>
        <a:bodyPr/>
        <a:lstStyle/>
        <a:p>
          <a:endParaRPr lang="en-US"/>
        </a:p>
      </dgm:t>
    </dgm:pt>
    <dgm:pt modelId="{54F68549-5E41-4E7E-B4CC-5A4720FE2673}" type="sibTrans" cxnId="{EC05AB1A-1B3A-480F-A255-9D665266A506}">
      <dgm:prSet/>
      <dgm:spPr/>
      <dgm:t>
        <a:bodyPr/>
        <a:lstStyle/>
        <a:p>
          <a:endParaRPr lang="en-US"/>
        </a:p>
      </dgm:t>
    </dgm:pt>
    <dgm:pt modelId="{C430EB84-80E1-4633-8452-4998BAD9E1C1}">
      <dgm:prSet/>
      <dgm:spPr/>
      <dgm:t>
        <a:bodyPr/>
        <a:lstStyle/>
        <a:p>
          <a:r>
            <a:rPr lang="en-US" b="1"/>
            <a:t>Mediation Submissions</a:t>
          </a:r>
          <a:endParaRPr lang="en-US"/>
        </a:p>
      </dgm:t>
    </dgm:pt>
    <dgm:pt modelId="{D6A5F885-CB6D-4DAD-9102-6260F9869DD6}" type="parTrans" cxnId="{2092A3E4-7F0D-40E5-AE9F-2AB0E635514E}">
      <dgm:prSet/>
      <dgm:spPr/>
      <dgm:t>
        <a:bodyPr/>
        <a:lstStyle/>
        <a:p>
          <a:endParaRPr lang="en-US"/>
        </a:p>
      </dgm:t>
    </dgm:pt>
    <dgm:pt modelId="{9E11FF44-3405-40EA-8B3D-E4DABFD7636D}" type="sibTrans" cxnId="{2092A3E4-7F0D-40E5-AE9F-2AB0E635514E}">
      <dgm:prSet/>
      <dgm:spPr/>
      <dgm:t>
        <a:bodyPr/>
        <a:lstStyle/>
        <a:p>
          <a:endParaRPr lang="en-US"/>
        </a:p>
      </dgm:t>
    </dgm:pt>
    <dgm:pt modelId="{F4B052AB-6F08-4DB0-851B-7F6B903C8EBC}">
      <dgm:prSet/>
      <dgm:spPr/>
      <dgm:t>
        <a:bodyPr/>
        <a:lstStyle/>
        <a:p>
          <a:r>
            <a:rPr lang="en-US" b="1"/>
            <a:t>Public v. Private Submissions</a:t>
          </a:r>
          <a:endParaRPr lang="en-US"/>
        </a:p>
      </dgm:t>
    </dgm:pt>
    <dgm:pt modelId="{24EF456B-FE34-4F4C-879B-4F071A293E2B}" type="parTrans" cxnId="{7FA77AF4-2998-4A7B-ADC1-22789B93BAAB}">
      <dgm:prSet/>
      <dgm:spPr/>
      <dgm:t>
        <a:bodyPr/>
        <a:lstStyle/>
        <a:p>
          <a:endParaRPr lang="en-US"/>
        </a:p>
      </dgm:t>
    </dgm:pt>
    <dgm:pt modelId="{865BCF73-60A9-4A6A-A78C-48C07ECDB6E3}" type="sibTrans" cxnId="{7FA77AF4-2998-4A7B-ADC1-22789B93BAAB}">
      <dgm:prSet/>
      <dgm:spPr/>
      <dgm:t>
        <a:bodyPr/>
        <a:lstStyle/>
        <a:p>
          <a:endParaRPr lang="en-US"/>
        </a:p>
      </dgm:t>
    </dgm:pt>
    <dgm:pt modelId="{8CD2638E-FD53-4552-BEAF-B6E77FD59FD5}" type="pres">
      <dgm:prSet presAssocID="{F807F3B3-2907-4F3D-BA71-96CD6A2D868B}" presName="Name0" presStyleCnt="0">
        <dgm:presLayoutVars>
          <dgm:dir/>
          <dgm:animLvl val="lvl"/>
          <dgm:resizeHandles val="exact"/>
        </dgm:presLayoutVars>
      </dgm:prSet>
      <dgm:spPr/>
    </dgm:pt>
    <dgm:pt modelId="{B8F240F1-56CD-4A0C-8914-F867C5F6BF1B}" type="pres">
      <dgm:prSet presAssocID="{EEE8F4EF-5C84-46D7-B9F3-95785755F3F2}" presName="composite" presStyleCnt="0"/>
      <dgm:spPr/>
    </dgm:pt>
    <dgm:pt modelId="{899EA415-BAA3-48FD-B029-7A036BD4AE18}" type="pres">
      <dgm:prSet presAssocID="{EEE8F4EF-5C84-46D7-B9F3-95785755F3F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8CB2AAF-1C8F-4D04-8691-751F2C6CC4EA}" type="pres">
      <dgm:prSet presAssocID="{EEE8F4EF-5C84-46D7-B9F3-95785755F3F2}" presName="desTx" presStyleLbl="alignAccFollowNode1" presStyleIdx="0" presStyleCnt="3">
        <dgm:presLayoutVars>
          <dgm:bulletEnabled val="1"/>
        </dgm:presLayoutVars>
      </dgm:prSet>
      <dgm:spPr/>
    </dgm:pt>
    <dgm:pt modelId="{2CCA1226-588E-46D6-8C65-C2E023D0E4A5}" type="pres">
      <dgm:prSet presAssocID="{58CEE588-0F73-475B-ADBE-9A050870C2E6}" presName="space" presStyleCnt="0"/>
      <dgm:spPr/>
    </dgm:pt>
    <dgm:pt modelId="{DD0B08FF-1894-4B7A-B784-7EFBA48D3900}" type="pres">
      <dgm:prSet presAssocID="{63909A3B-F2D1-4806-BF23-A8ADBBF36B86}" presName="composite" presStyleCnt="0"/>
      <dgm:spPr/>
    </dgm:pt>
    <dgm:pt modelId="{DED96C98-0CCE-4926-AD72-60ED3158E1A0}" type="pres">
      <dgm:prSet presAssocID="{63909A3B-F2D1-4806-BF23-A8ADBBF36B8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58285A1-10FC-46DB-AB14-394ED44C89DF}" type="pres">
      <dgm:prSet presAssocID="{63909A3B-F2D1-4806-BF23-A8ADBBF36B86}" presName="desTx" presStyleLbl="alignAccFollowNode1" presStyleIdx="1" presStyleCnt="3">
        <dgm:presLayoutVars>
          <dgm:bulletEnabled val="1"/>
        </dgm:presLayoutVars>
      </dgm:prSet>
      <dgm:spPr/>
    </dgm:pt>
    <dgm:pt modelId="{ABCD4E21-2244-4878-955A-C22C4F9BECBE}" type="pres">
      <dgm:prSet presAssocID="{046A4B25-4A5D-475E-BC0A-E02C0EAD48EA}" presName="space" presStyleCnt="0"/>
      <dgm:spPr/>
    </dgm:pt>
    <dgm:pt modelId="{5B2F4F19-6CEA-419C-B548-0CF0193E1B11}" type="pres">
      <dgm:prSet presAssocID="{C430EB84-80E1-4633-8452-4998BAD9E1C1}" presName="composite" presStyleCnt="0"/>
      <dgm:spPr/>
    </dgm:pt>
    <dgm:pt modelId="{8D5B64E3-A338-4BC4-BD18-874FB14E7263}" type="pres">
      <dgm:prSet presAssocID="{C430EB84-80E1-4633-8452-4998BAD9E1C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E0A62E2-506A-4494-8832-11CEE96E6992}" type="pres">
      <dgm:prSet presAssocID="{C430EB84-80E1-4633-8452-4998BAD9E1C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81FD713-A19F-4ADB-94F0-ABD9A84515BA}" srcId="{EEE8F4EF-5C84-46D7-B9F3-95785755F3F2}" destId="{8A650A85-20D4-4B85-BE63-FA0110845676}" srcOrd="1" destOrd="0" parTransId="{78230FD9-554D-4FB8-9DA7-F1C0899B642D}" sibTransId="{FEFE81AA-7AC5-4C05-BECA-19A9345A819C}"/>
    <dgm:cxn modelId="{875D9314-D9EF-42FE-AC23-9078FC3CFE8F}" type="presOf" srcId="{8A650A85-20D4-4B85-BE63-FA0110845676}" destId="{38CB2AAF-1C8F-4D04-8691-751F2C6CC4EA}" srcOrd="0" destOrd="1" presId="urn:microsoft.com/office/officeart/2005/8/layout/hList1"/>
    <dgm:cxn modelId="{EC05AB1A-1B3A-480F-A255-9D665266A506}" srcId="{63909A3B-F2D1-4806-BF23-A8ADBBF36B86}" destId="{B710F924-7F18-4AA0-994A-482D0977DB2D}" srcOrd="2" destOrd="0" parTransId="{530C16B5-F765-44DD-BF33-5C9D038F42F3}" sibTransId="{54F68549-5E41-4E7E-B4CC-5A4720FE2673}"/>
    <dgm:cxn modelId="{7D931326-F47B-49D9-812B-80A2818F8BF8}" srcId="{63909A3B-F2D1-4806-BF23-A8ADBBF36B86}" destId="{4883C5E9-5D5C-4AA1-A56A-EF66EA030978}" srcOrd="1" destOrd="0" parTransId="{766E3B4B-B1F8-49AF-B644-BF5E8F86CE97}" sibTransId="{9CE242B3-D566-49E6-B5DE-76665AED9169}"/>
    <dgm:cxn modelId="{57E0942F-8EAB-49BE-915D-B795EA2A71B2}" type="presOf" srcId="{4883C5E9-5D5C-4AA1-A56A-EF66EA030978}" destId="{B58285A1-10FC-46DB-AB14-394ED44C89DF}" srcOrd="0" destOrd="1" presId="urn:microsoft.com/office/officeart/2005/8/layout/hList1"/>
    <dgm:cxn modelId="{1F9F1F46-33D4-43C0-87A5-E7CB41953816}" type="presOf" srcId="{F807F3B3-2907-4F3D-BA71-96CD6A2D868B}" destId="{8CD2638E-FD53-4552-BEAF-B6E77FD59FD5}" srcOrd="0" destOrd="0" presId="urn:microsoft.com/office/officeart/2005/8/layout/hList1"/>
    <dgm:cxn modelId="{01992369-33FA-4BFD-A818-546DB2A86672}" srcId="{F807F3B3-2907-4F3D-BA71-96CD6A2D868B}" destId="{EEE8F4EF-5C84-46D7-B9F3-95785755F3F2}" srcOrd="0" destOrd="0" parTransId="{6D0DF81A-F395-41E2-BE49-01A76F1E5A58}" sibTransId="{58CEE588-0F73-475B-ADBE-9A050870C2E6}"/>
    <dgm:cxn modelId="{5412166B-12EC-40D5-B568-4946CDABACE0}" type="presOf" srcId="{4E94A61E-9802-4AF0-9DD0-EF531C3E6ECB}" destId="{38CB2AAF-1C8F-4D04-8691-751F2C6CC4EA}" srcOrd="0" destOrd="0" presId="urn:microsoft.com/office/officeart/2005/8/layout/hList1"/>
    <dgm:cxn modelId="{F692BB4F-0D99-4259-BCC0-86E981AAB158}" srcId="{F807F3B3-2907-4F3D-BA71-96CD6A2D868B}" destId="{63909A3B-F2D1-4806-BF23-A8ADBBF36B86}" srcOrd="1" destOrd="0" parTransId="{2A3B9C13-4F74-4988-AF7C-55DFC249AA5D}" sibTransId="{046A4B25-4A5D-475E-BC0A-E02C0EAD48EA}"/>
    <dgm:cxn modelId="{226DBC54-AB02-429A-BDDF-C81B5882955E}" srcId="{EEE8F4EF-5C84-46D7-B9F3-95785755F3F2}" destId="{4E94A61E-9802-4AF0-9DD0-EF531C3E6ECB}" srcOrd="0" destOrd="0" parTransId="{EBEA78AA-0036-4FEB-96BD-8E8AE146EBCF}" sibTransId="{91CF978F-0CDB-4EAF-8AE5-E568D3A1B73C}"/>
    <dgm:cxn modelId="{EAB3A493-A1E9-45B5-AD6D-BED497504EE6}" srcId="{63909A3B-F2D1-4806-BF23-A8ADBBF36B86}" destId="{00574657-35A4-4EAF-9388-EC38A1305707}" srcOrd="0" destOrd="0" parTransId="{22F07F81-71C8-425F-A1CC-BEB4D274AE48}" sibTransId="{5D04AD11-3CE3-4387-8C48-1A8F9A538BFE}"/>
    <dgm:cxn modelId="{5AEC9996-3CE7-4420-A994-8ABE3969C90D}" type="presOf" srcId="{C430EB84-80E1-4633-8452-4998BAD9E1C1}" destId="{8D5B64E3-A338-4BC4-BD18-874FB14E7263}" srcOrd="0" destOrd="0" presId="urn:microsoft.com/office/officeart/2005/8/layout/hList1"/>
    <dgm:cxn modelId="{65FA41B2-8228-48DA-8A00-55E26B1505D9}" type="presOf" srcId="{63909A3B-F2D1-4806-BF23-A8ADBBF36B86}" destId="{DED96C98-0CCE-4926-AD72-60ED3158E1A0}" srcOrd="0" destOrd="0" presId="urn:microsoft.com/office/officeart/2005/8/layout/hList1"/>
    <dgm:cxn modelId="{6A01F3B8-07E4-47C3-A507-6989623D57DA}" srcId="{EEE8F4EF-5C84-46D7-B9F3-95785755F3F2}" destId="{35B91640-0693-4A66-8E64-C6CF62C4E5BE}" srcOrd="2" destOrd="0" parTransId="{1A0AB0E4-F89C-47E1-9185-E1AD53F38EBA}" sibTransId="{E60A2553-48D5-419D-875B-9F722B4E6537}"/>
    <dgm:cxn modelId="{CA2E6CB9-AE45-4824-B22F-94EE87251726}" type="presOf" srcId="{35B91640-0693-4A66-8E64-C6CF62C4E5BE}" destId="{38CB2AAF-1C8F-4D04-8691-751F2C6CC4EA}" srcOrd="0" destOrd="2" presId="urn:microsoft.com/office/officeart/2005/8/layout/hList1"/>
    <dgm:cxn modelId="{5E7195BF-7528-4377-A865-ED2971476066}" type="presOf" srcId="{EEE8F4EF-5C84-46D7-B9F3-95785755F3F2}" destId="{899EA415-BAA3-48FD-B029-7A036BD4AE18}" srcOrd="0" destOrd="0" presId="urn:microsoft.com/office/officeart/2005/8/layout/hList1"/>
    <dgm:cxn modelId="{688F82CB-3B84-4E09-BC72-A760242113D1}" type="presOf" srcId="{00574657-35A4-4EAF-9388-EC38A1305707}" destId="{B58285A1-10FC-46DB-AB14-394ED44C89DF}" srcOrd="0" destOrd="0" presId="urn:microsoft.com/office/officeart/2005/8/layout/hList1"/>
    <dgm:cxn modelId="{3AD879D0-47C7-4D1F-B0BF-AE88A0D09BF8}" type="presOf" srcId="{B710F924-7F18-4AA0-994A-482D0977DB2D}" destId="{B58285A1-10FC-46DB-AB14-394ED44C89DF}" srcOrd="0" destOrd="2" presId="urn:microsoft.com/office/officeart/2005/8/layout/hList1"/>
    <dgm:cxn modelId="{210D78E0-295B-49BF-8EC9-F2F76F705824}" type="presOf" srcId="{F4B052AB-6F08-4DB0-851B-7F6B903C8EBC}" destId="{FE0A62E2-506A-4494-8832-11CEE96E6992}" srcOrd="0" destOrd="0" presId="urn:microsoft.com/office/officeart/2005/8/layout/hList1"/>
    <dgm:cxn modelId="{2092A3E4-7F0D-40E5-AE9F-2AB0E635514E}" srcId="{F807F3B3-2907-4F3D-BA71-96CD6A2D868B}" destId="{C430EB84-80E1-4633-8452-4998BAD9E1C1}" srcOrd="2" destOrd="0" parTransId="{D6A5F885-CB6D-4DAD-9102-6260F9869DD6}" sibTransId="{9E11FF44-3405-40EA-8B3D-E4DABFD7636D}"/>
    <dgm:cxn modelId="{7FA77AF4-2998-4A7B-ADC1-22789B93BAAB}" srcId="{C430EB84-80E1-4633-8452-4998BAD9E1C1}" destId="{F4B052AB-6F08-4DB0-851B-7F6B903C8EBC}" srcOrd="0" destOrd="0" parTransId="{24EF456B-FE34-4F4C-879B-4F071A293E2B}" sibTransId="{865BCF73-60A9-4A6A-A78C-48C07ECDB6E3}"/>
    <dgm:cxn modelId="{8D42F95F-90EF-414A-8D86-931AC3BDD956}" type="presParOf" srcId="{8CD2638E-FD53-4552-BEAF-B6E77FD59FD5}" destId="{B8F240F1-56CD-4A0C-8914-F867C5F6BF1B}" srcOrd="0" destOrd="0" presId="urn:microsoft.com/office/officeart/2005/8/layout/hList1"/>
    <dgm:cxn modelId="{57E5C6B0-39B0-4132-8344-97D9FF23941B}" type="presParOf" srcId="{B8F240F1-56CD-4A0C-8914-F867C5F6BF1B}" destId="{899EA415-BAA3-48FD-B029-7A036BD4AE18}" srcOrd="0" destOrd="0" presId="urn:microsoft.com/office/officeart/2005/8/layout/hList1"/>
    <dgm:cxn modelId="{B7A72FE5-A8E4-4366-99BA-6A4CA2C3A2B0}" type="presParOf" srcId="{B8F240F1-56CD-4A0C-8914-F867C5F6BF1B}" destId="{38CB2AAF-1C8F-4D04-8691-751F2C6CC4EA}" srcOrd="1" destOrd="0" presId="urn:microsoft.com/office/officeart/2005/8/layout/hList1"/>
    <dgm:cxn modelId="{74A8D467-13F7-4F86-9E6B-AC3133678361}" type="presParOf" srcId="{8CD2638E-FD53-4552-BEAF-B6E77FD59FD5}" destId="{2CCA1226-588E-46D6-8C65-C2E023D0E4A5}" srcOrd="1" destOrd="0" presId="urn:microsoft.com/office/officeart/2005/8/layout/hList1"/>
    <dgm:cxn modelId="{22474549-1B4B-492A-A02D-463A70FE97E5}" type="presParOf" srcId="{8CD2638E-FD53-4552-BEAF-B6E77FD59FD5}" destId="{DD0B08FF-1894-4B7A-B784-7EFBA48D3900}" srcOrd="2" destOrd="0" presId="urn:microsoft.com/office/officeart/2005/8/layout/hList1"/>
    <dgm:cxn modelId="{E59A4F30-1E56-415E-97CF-465FC116D21F}" type="presParOf" srcId="{DD0B08FF-1894-4B7A-B784-7EFBA48D3900}" destId="{DED96C98-0CCE-4926-AD72-60ED3158E1A0}" srcOrd="0" destOrd="0" presId="urn:microsoft.com/office/officeart/2005/8/layout/hList1"/>
    <dgm:cxn modelId="{3643219D-EB32-4AC1-8A80-7C53FE43354E}" type="presParOf" srcId="{DD0B08FF-1894-4B7A-B784-7EFBA48D3900}" destId="{B58285A1-10FC-46DB-AB14-394ED44C89DF}" srcOrd="1" destOrd="0" presId="urn:microsoft.com/office/officeart/2005/8/layout/hList1"/>
    <dgm:cxn modelId="{1CC1ED43-CED2-42C6-A8F7-598C27DA8AD7}" type="presParOf" srcId="{8CD2638E-FD53-4552-BEAF-B6E77FD59FD5}" destId="{ABCD4E21-2244-4878-955A-C22C4F9BECBE}" srcOrd="3" destOrd="0" presId="urn:microsoft.com/office/officeart/2005/8/layout/hList1"/>
    <dgm:cxn modelId="{A022701E-50C4-4228-BF9F-7F5411C70C76}" type="presParOf" srcId="{8CD2638E-FD53-4552-BEAF-B6E77FD59FD5}" destId="{5B2F4F19-6CEA-419C-B548-0CF0193E1B11}" srcOrd="4" destOrd="0" presId="urn:microsoft.com/office/officeart/2005/8/layout/hList1"/>
    <dgm:cxn modelId="{BC00A125-6097-4947-8957-3C7895428BDB}" type="presParOf" srcId="{5B2F4F19-6CEA-419C-B548-0CF0193E1B11}" destId="{8D5B64E3-A338-4BC4-BD18-874FB14E7263}" srcOrd="0" destOrd="0" presId="urn:microsoft.com/office/officeart/2005/8/layout/hList1"/>
    <dgm:cxn modelId="{735767AD-56C9-47FC-A5A4-FAA8BEF40F86}" type="presParOf" srcId="{5B2F4F19-6CEA-419C-B548-0CF0193E1B11}" destId="{FE0A62E2-506A-4494-8832-11CEE96E699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6E3387-B162-4BE3-B464-32355F6F8F73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E7D2DB5-BAF4-4633-BB85-1237627D07DA}">
      <dgm:prSet/>
      <dgm:spPr/>
      <dgm:t>
        <a:bodyPr/>
        <a:lstStyle/>
        <a:p>
          <a:pPr>
            <a:defRPr b="1"/>
          </a:pPr>
          <a:r>
            <a:rPr lang="en-US"/>
            <a:t>Joint Opening Sessions</a:t>
          </a:r>
        </a:p>
      </dgm:t>
    </dgm:pt>
    <dgm:pt modelId="{CDC28608-704C-413E-8285-E5E023CF62AB}" type="parTrans" cxnId="{2BD3CC8E-8DB8-4EB0-8050-388C1FCDFEFF}">
      <dgm:prSet/>
      <dgm:spPr/>
      <dgm:t>
        <a:bodyPr/>
        <a:lstStyle/>
        <a:p>
          <a:endParaRPr lang="en-US"/>
        </a:p>
      </dgm:t>
    </dgm:pt>
    <dgm:pt modelId="{2B579607-887B-4313-8715-D404305E17F6}" type="sibTrans" cxnId="{2BD3CC8E-8DB8-4EB0-8050-388C1FCDFEFF}">
      <dgm:prSet/>
      <dgm:spPr/>
      <dgm:t>
        <a:bodyPr/>
        <a:lstStyle/>
        <a:p>
          <a:endParaRPr lang="en-US"/>
        </a:p>
      </dgm:t>
    </dgm:pt>
    <dgm:pt modelId="{BD4D03C3-7EA4-4E60-82F3-B0F0BEF8753A}">
      <dgm:prSet custT="1"/>
      <dgm:spPr/>
      <dgm:t>
        <a:bodyPr/>
        <a:lstStyle/>
        <a:p>
          <a:r>
            <a:rPr lang="en-US" sz="2000" dirty="0"/>
            <a:t>Necessary or Outdated?</a:t>
          </a:r>
        </a:p>
      </dgm:t>
    </dgm:pt>
    <dgm:pt modelId="{2C6B0ADF-DB38-46DB-BBFD-C0DB8FF60375}" type="parTrans" cxnId="{830EDFCD-F1E7-4EBA-A176-7F932AC0D044}">
      <dgm:prSet/>
      <dgm:spPr/>
      <dgm:t>
        <a:bodyPr/>
        <a:lstStyle/>
        <a:p>
          <a:endParaRPr lang="en-US"/>
        </a:p>
      </dgm:t>
    </dgm:pt>
    <dgm:pt modelId="{9A429E8E-D2C5-49E0-B58C-A265FA8EC0E3}" type="sibTrans" cxnId="{830EDFCD-F1E7-4EBA-A176-7F932AC0D044}">
      <dgm:prSet/>
      <dgm:spPr/>
      <dgm:t>
        <a:bodyPr/>
        <a:lstStyle/>
        <a:p>
          <a:endParaRPr lang="en-US"/>
        </a:p>
      </dgm:t>
    </dgm:pt>
    <dgm:pt modelId="{695A99BE-F66B-4D16-89FB-18342E7314D4}">
      <dgm:prSet custT="1"/>
      <dgm:spPr/>
      <dgm:t>
        <a:bodyPr/>
        <a:lstStyle/>
        <a:p>
          <a:r>
            <a:rPr lang="en-US" sz="2000" dirty="0"/>
            <a:t>Reading the Room</a:t>
          </a:r>
        </a:p>
      </dgm:t>
    </dgm:pt>
    <dgm:pt modelId="{56D0F8E4-E18E-458B-A2A8-F5363DEC80C5}" type="parTrans" cxnId="{A05DF294-0326-4ECD-8C9B-9DBB29ECD5FB}">
      <dgm:prSet/>
      <dgm:spPr/>
      <dgm:t>
        <a:bodyPr/>
        <a:lstStyle/>
        <a:p>
          <a:endParaRPr lang="en-US"/>
        </a:p>
      </dgm:t>
    </dgm:pt>
    <dgm:pt modelId="{93F274A6-E20D-4365-9CC4-9BB60BD8B56E}" type="sibTrans" cxnId="{A05DF294-0326-4ECD-8C9B-9DBB29ECD5FB}">
      <dgm:prSet/>
      <dgm:spPr/>
      <dgm:t>
        <a:bodyPr/>
        <a:lstStyle/>
        <a:p>
          <a:endParaRPr lang="en-US"/>
        </a:p>
      </dgm:t>
    </dgm:pt>
    <dgm:pt modelId="{BCD931F3-2B6B-4168-B3BE-B824E793A39F}">
      <dgm:prSet/>
      <dgm:spPr/>
      <dgm:t>
        <a:bodyPr/>
        <a:lstStyle/>
        <a:p>
          <a:pPr>
            <a:defRPr b="1"/>
          </a:pPr>
          <a:r>
            <a:rPr lang="en-US"/>
            <a:t>Opening Gambit</a:t>
          </a:r>
        </a:p>
      </dgm:t>
    </dgm:pt>
    <dgm:pt modelId="{4EFCDB70-31E5-42FB-AE9F-2F9148752F61}" type="parTrans" cxnId="{4CB6EF29-CAC5-4B5B-9519-A61314E688CD}">
      <dgm:prSet/>
      <dgm:spPr/>
      <dgm:t>
        <a:bodyPr/>
        <a:lstStyle/>
        <a:p>
          <a:endParaRPr lang="en-US"/>
        </a:p>
      </dgm:t>
    </dgm:pt>
    <dgm:pt modelId="{A6682E76-2582-439E-B27A-89D28B550927}" type="sibTrans" cxnId="{4CB6EF29-CAC5-4B5B-9519-A61314E688CD}">
      <dgm:prSet/>
      <dgm:spPr/>
      <dgm:t>
        <a:bodyPr/>
        <a:lstStyle/>
        <a:p>
          <a:endParaRPr lang="en-US"/>
        </a:p>
      </dgm:t>
    </dgm:pt>
    <dgm:pt modelId="{DEA86CB1-1D8C-4D47-8B25-6F76123CC151}">
      <dgm:prSet/>
      <dgm:spPr/>
      <dgm:t>
        <a:bodyPr/>
        <a:lstStyle/>
        <a:p>
          <a:r>
            <a:rPr lang="en-US" dirty="0"/>
            <a:t>Who goes first?</a:t>
          </a:r>
        </a:p>
      </dgm:t>
    </dgm:pt>
    <dgm:pt modelId="{A7A897B2-2135-4EBF-8DC0-1F8F5CC42CA0}" type="parTrans" cxnId="{605FA586-BF71-42D8-8EEB-EDC19728AE77}">
      <dgm:prSet/>
      <dgm:spPr/>
      <dgm:t>
        <a:bodyPr/>
        <a:lstStyle/>
        <a:p>
          <a:endParaRPr lang="en-US"/>
        </a:p>
      </dgm:t>
    </dgm:pt>
    <dgm:pt modelId="{29C40469-EB02-49D2-97B7-607955896C4E}" type="sibTrans" cxnId="{605FA586-BF71-42D8-8EEB-EDC19728AE77}">
      <dgm:prSet/>
      <dgm:spPr/>
      <dgm:t>
        <a:bodyPr/>
        <a:lstStyle/>
        <a:p>
          <a:endParaRPr lang="en-US"/>
        </a:p>
      </dgm:t>
    </dgm:pt>
    <dgm:pt modelId="{E3B9E6EB-EB8C-49EE-8246-8EFF2056220A}">
      <dgm:prSet/>
      <dgm:spPr/>
      <dgm:t>
        <a:bodyPr/>
        <a:lstStyle/>
        <a:p>
          <a:r>
            <a:rPr lang="en-US" dirty="0"/>
            <a:t>Opening Offer: why so high?</a:t>
          </a:r>
        </a:p>
      </dgm:t>
    </dgm:pt>
    <dgm:pt modelId="{6A103D1F-0994-4672-9C7B-DCB393BAFAF2}" type="parTrans" cxnId="{0CEF40EF-6185-4F42-B7FE-597C4670031C}">
      <dgm:prSet/>
      <dgm:spPr/>
      <dgm:t>
        <a:bodyPr/>
        <a:lstStyle/>
        <a:p>
          <a:endParaRPr lang="en-US"/>
        </a:p>
      </dgm:t>
    </dgm:pt>
    <dgm:pt modelId="{475618E1-9E5D-4591-A334-780DE90245F4}" type="sibTrans" cxnId="{0CEF40EF-6185-4F42-B7FE-597C4670031C}">
      <dgm:prSet/>
      <dgm:spPr/>
      <dgm:t>
        <a:bodyPr/>
        <a:lstStyle/>
        <a:p>
          <a:endParaRPr lang="en-US"/>
        </a:p>
      </dgm:t>
    </dgm:pt>
    <dgm:pt modelId="{E03F46F7-D033-45F3-AEA9-01DE5BADCE9A}" type="pres">
      <dgm:prSet presAssocID="{986E3387-B162-4BE3-B464-32355F6F8F73}" presName="root" presStyleCnt="0">
        <dgm:presLayoutVars>
          <dgm:dir/>
          <dgm:resizeHandles val="exact"/>
        </dgm:presLayoutVars>
      </dgm:prSet>
      <dgm:spPr/>
    </dgm:pt>
    <dgm:pt modelId="{1AA7BF7B-C186-4BF3-97B9-5769EA02A46D}" type="pres">
      <dgm:prSet presAssocID="{CE7D2DB5-BAF4-4633-BB85-1237627D07DA}" presName="compNode" presStyleCnt="0"/>
      <dgm:spPr/>
    </dgm:pt>
    <dgm:pt modelId="{50342905-85E6-4228-AF67-CD8218C17FBB}" type="pres">
      <dgm:prSet presAssocID="{CE7D2DB5-BAF4-4633-BB85-1237627D07D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B8F5A1A-FBF4-498D-A6FF-51E8BA429490}" type="pres">
      <dgm:prSet presAssocID="{CE7D2DB5-BAF4-4633-BB85-1237627D07DA}" presName="iconSpace" presStyleCnt="0"/>
      <dgm:spPr/>
    </dgm:pt>
    <dgm:pt modelId="{58F16070-800B-4939-AA71-DB38B351DB3D}" type="pres">
      <dgm:prSet presAssocID="{CE7D2DB5-BAF4-4633-BB85-1237627D07DA}" presName="parTx" presStyleLbl="revTx" presStyleIdx="0" presStyleCnt="4">
        <dgm:presLayoutVars>
          <dgm:chMax val="0"/>
          <dgm:chPref val="0"/>
        </dgm:presLayoutVars>
      </dgm:prSet>
      <dgm:spPr/>
    </dgm:pt>
    <dgm:pt modelId="{5D60BB27-C676-49F6-B7F6-940D841956C6}" type="pres">
      <dgm:prSet presAssocID="{CE7D2DB5-BAF4-4633-BB85-1237627D07DA}" presName="txSpace" presStyleCnt="0"/>
      <dgm:spPr/>
    </dgm:pt>
    <dgm:pt modelId="{9066E0D9-76EA-4CC8-A126-D291918F5470}" type="pres">
      <dgm:prSet presAssocID="{CE7D2DB5-BAF4-4633-BB85-1237627D07DA}" presName="desTx" presStyleLbl="revTx" presStyleIdx="1" presStyleCnt="4">
        <dgm:presLayoutVars/>
      </dgm:prSet>
      <dgm:spPr/>
    </dgm:pt>
    <dgm:pt modelId="{42794F3A-DCF3-477D-B52D-C4F85B7079AC}" type="pres">
      <dgm:prSet presAssocID="{2B579607-887B-4313-8715-D404305E17F6}" presName="sibTrans" presStyleCnt="0"/>
      <dgm:spPr/>
    </dgm:pt>
    <dgm:pt modelId="{644D11B8-7279-456C-951A-DB5AD8A3849F}" type="pres">
      <dgm:prSet presAssocID="{BCD931F3-2B6B-4168-B3BE-B824E793A39F}" presName="compNode" presStyleCnt="0"/>
      <dgm:spPr/>
    </dgm:pt>
    <dgm:pt modelId="{0087040F-ECDC-434A-97D0-E93126DDEE92}" type="pres">
      <dgm:prSet presAssocID="{BCD931F3-2B6B-4168-B3BE-B824E793A39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ss Pieces"/>
        </a:ext>
      </dgm:extLst>
    </dgm:pt>
    <dgm:pt modelId="{6DA947C4-1077-433D-8013-B8C63BFDA637}" type="pres">
      <dgm:prSet presAssocID="{BCD931F3-2B6B-4168-B3BE-B824E793A39F}" presName="iconSpace" presStyleCnt="0"/>
      <dgm:spPr/>
    </dgm:pt>
    <dgm:pt modelId="{38DAF243-AD3E-4F9E-A4CC-24D38383DA93}" type="pres">
      <dgm:prSet presAssocID="{BCD931F3-2B6B-4168-B3BE-B824E793A39F}" presName="parTx" presStyleLbl="revTx" presStyleIdx="2" presStyleCnt="4">
        <dgm:presLayoutVars>
          <dgm:chMax val="0"/>
          <dgm:chPref val="0"/>
        </dgm:presLayoutVars>
      </dgm:prSet>
      <dgm:spPr/>
    </dgm:pt>
    <dgm:pt modelId="{BFA26A53-9FD2-4D1E-81A3-2D12292FEC6E}" type="pres">
      <dgm:prSet presAssocID="{BCD931F3-2B6B-4168-B3BE-B824E793A39F}" presName="txSpace" presStyleCnt="0"/>
      <dgm:spPr/>
    </dgm:pt>
    <dgm:pt modelId="{24BA13C6-000C-4970-9F5A-14167061EDB6}" type="pres">
      <dgm:prSet presAssocID="{BCD931F3-2B6B-4168-B3BE-B824E793A39F}" presName="desTx" presStyleLbl="revTx" presStyleIdx="3" presStyleCnt="4">
        <dgm:presLayoutVars/>
      </dgm:prSet>
      <dgm:spPr/>
    </dgm:pt>
  </dgm:ptLst>
  <dgm:cxnLst>
    <dgm:cxn modelId="{4CB6EF29-CAC5-4B5B-9519-A61314E688CD}" srcId="{986E3387-B162-4BE3-B464-32355F6F8F73}" destId="{BCD931F3-2B6B-4168-B3BE-B824E793A39F}" srcOrd="1" destOrd="0" parTransId="{4EFCDB70-31E5-42FB-AE9F-2F9148752F61}" sibTransId="{A6682E76-2582-439E-B27A-89D28B550927}"/>
    <dgm:cxn modelId="{5997EA32-88C7-4A37-BC05-5F2D3A5084EF}" type="presOf" srcId="{CE7D2DB5-BAF4-4633-BB85-1237627D07DA}" destId="{58F16070-800B-4939-AA71-DB38B351DB3D}" srcOrd="0" destOrd="0" presId="urn:microsoft.com/office/officeart/2018/5/layout/CenteredIconLabelDescriptionList"/>
    <dgm:cxn modelId="{7EFF9D58-9035-4B89-A8B3-26B6DCBA628B}" type="presOf" srcId="{E3B9E6EB-EB8C-49EE-8246-8EFF2056220A}" destId="{24BA13C6-000C-4970-9F5A-14167061EDB6}" srcOrd="0" destOrd="1" presId="urn:microsoft.com/office/officeart/2018/5/layout/CenteredIconLabelDescriptionList"/>
    <dgm:cxn modelId="{605FA586-BF71-42D8-8EEB-EDC19728AE77}" srcId="{BCD931F3-2B6B-4168-B3BE-B824E793A39F}" destId="{DEA86CB1-1D8C-4D47-8B25-6F76123CC151}" srcOrd="0" destOrd="0" parTransId="{A7A897B2-2135-4EBF-8DC0-1F8F5CC42CA0}" sibTransId="{29C40469-EB02-49D2-97B7-607955896C4E}"/>
    <dgm:cxn modelId="{2BD3CC8E-8DB8-4EB0-8050-388C1FCDFEFF}" srcId="{986E3387-B162-4BE3-B464-32355F6F8F73}" destId="{CE7D2DB5-BAF4-4633-BB85-1237627D07DA}" srcOrd="0" destOrd="0" parTransId="{CDC28608-704C-413E-8285-E5E023CF62AB}" sibTransId="{2B579607-887B-4313-8715-D404305E17F6}"/>
    <dgm:cxn modelId="{37E07191-13E8-495F-8ACC-AFFD3B70C3BA}" type="presOf" srcId="{DEA86CB1-1D8C-4D47-8B25-6F76123CC151}" destId="{24BA13C6-000C-4970-9F5A-14167061EDB6}" srcOrd="0" destOrd="0" presId="urn:microsoft.com/office/officeart/2018/5/layout/CenteredIconLabelDescriptionList"/>
    <dgm:cxn modelId="{56A1E293-D56E-4F0C-B6F3-ADE2B4F84EA1}" type="presOf" srcId="{695A99BE-F66B-4D16-89FB-18342E7314D4}" destId="{9066E0D9-76EA-4CC8-A126-D291918F5470}" srcOrd="0" destOrd="1" presId="urn:microsoft.com/office/officeart/2018/5/layout/CenteredIconLabelDescriptionList"/>
    <dgm:cxn modelId="{A05DF294-0326-4ECD-8C9B-9DBB29ECD5FB}" srcId="{CE7D2DB5-BAF4-4633-BB85-1237627D07DA}" destId="{695A99BE-F66B-4D16-89FB-18342E7314D4}" srcOrd="1" destOrd="0" parTransId="{56D0F8E4-E18E-458B-A2A8-F5363DEC80C5}" sibTransId="{93F274A6-E20D-4365-9CC4-9BB60BD8B56E}"/>
    <dgm:cxn modelId="{69C090C2-4825-40F9-B38A-3423CE58134E}" type="presOf" srcId="{BD4D03C3-7EA4-4E60-82F3-B0F0BEF8753A}" destId="{9066E0D9-76EA-4CC8-A126-D291918F5470}" srcOrd="0" destOrd="0" presId="urn:microsoft.com/office/officeart/2018/5/layout/CenteredIconLabelDescriptionList"/>
    <dgm:cxn modelId="{830EDFCD-F1E7-4EBA-A176-7F932AC0D044}" srcId="{CE7D2DB5-BAF4-4633-BB85-1237627D07DA}" destId="{BD4D03C3-7EA4-4E60-82F3-B0F0BEF8753A}" srcOrd="0" destOrd="0" parTransId="{2C6B0ADF-DB38-46DB-BBFD-C0DB8FF60375}" sibTransId="{9A429E8E-D2C5-49E0-B58C-A265FA8EC0E3}"/>
    <dgm:cxn modelId="{5E4B8CCE-8DCA-4A0D-AD8C-82FE883D8E84}" type="presOf" srcId="{986E3387-B162-4BE3-B464-32355F6F8F73}" destId="{E03F46F7-D033-45F3-AEA9-01DE5BADCE9A}" srcOrd="0" destOrd="0" presId="urn:microsoft.com/office/officeart/2018/5/layout/CenteredIconLabelDescriptionList"/>
    <dgm:cxn modelId="{95BF7FDC-BBC3-4682-8FF8-7101389D50AE}" type="presOf" srcId="{BCD931F3-2B6B-4168-B3BE-B824E793A39F}" destId="{38DAF243-AD3E-4F9E-A4CC-24D38383DA93}" srcOrd="0" destOrd="0" presId="urn:microsoft.com/office/officeart/2018/5/layout/CenteredIconLabelDescriptionList"/>
    <dgm:cxn modelId="{0CEF40EF-6185-4F42-B7FE-597C4670031C}" srcId="{BCD931F3-2B6B-4168-B3BE-B824E793A39F}" destId="{E3B9E6EB-EB8C-49EE-8246-8EFF2056220A}" srcOrd="1" destOrd="0" parTransId="{6A103D1F-0994-4672-9C7B-DCB393BAFAF2}" sibTransId="{475618E1-9E5D-4591-A334-780DE90245F4}"/>
    <dgm:cxn modelId="{38BF1B26-2229-4000-A2FC-95C35C62ED72}" type="presParOf" srcId="{E03F46F7-D033-45F3-AEA9-01DE5BADCE9A}" destId="{1AA7BF7B-C186-4BF3-97B9-5769EA02A46D}" srcOrd="0" destOrd="0" presId="urn:microsoft.com/office/officeart/2018/5/layout/CenteredIconLabelDescriptionList"/>
    <dgm:cxn modelId="{EDDEB5AF-8B45-4C31-B31D-4724283F6072}" type="presParOf" srcId="{1AA7BF7B-C186-4BF3-97B9-5769EA02A46D}" destId="{50342905-85E6-4228-AF67-CD8218C17FBB}" srcOrd="0" destOrd="0" presId="urn:microsoft.com/office/officeart/2018/5/layout/CenteredIconLabelDescriptionList"/>
    <dgm:cxn modelId="{D3FEFE4C-27F1-4B15-8A4A-32D761734D60}" type="presParOf" srcId="{1AA7BF7B-C186-4BF3-97B9-5769EA02A46D}" destId="{BB8F5A1A-FBF4-498D-A6FF-51E8BA429490}" srcOrd="1" destOrd="0" presId="urn:microsoft.com/office/officeart/2018/5/layout/CenteredIconLabelDescriptionList"/>
    <dgm:cxn modelId="{CEE64098-8F4F-424B-9F14-DEE8F3CA8075}" type="presParOf" srcId="{1AA7BF7B-C186-4BF3-97B9-5769EA02A46D}" destId="{58F16070-800B-4939-AA71-DB38B351DB3D}" srcOrd="2" destOrd="0" presId="urn:microsoft.com/office/officeart/2018/5/layout/CenteredIconLabelDescriptionList"/>
    <dgm:cxn modelId="{4D495541-6B06-419F-9747-D479F771978E}" type="presParOf" srcId="{1AA7BF7B-C186-4BF3-97B9-5769EA02A46D}" destId="{5D60BB27-C676-49F6-B7F6-940D841956C6}" srcOrd="3" destOrd="0" presId="urn:microsoft.com/office/officeart/2018/5/layout/CenteredIconLabelDescriptionList"/>
    <dgm:cxn modelId="{F6362FB3-138C-4730-9342-F7B498FAE4AE}" type="presParOf" srcId="{1AA7BF7B-C186-4BF3-97B9-5769EA02A46D}" destId="{9066E0D9-76EA-4CC8-A126-D291918F5470}" srcOrd="4" destOrd="0" presId="urn:microsoft.com/office/officeart/2018/5/layout/CenteredIconLabelDescriptionList"/>
    <dgm:cxn modelId="{A0CD4C0C-1C48-40C8-9497-F94E4555157A}" type="presParOf" srcId="{E03F46F7-D033-45F3-AEA9-01DE5BADCE9A}" destId="{42794F3A-DCF3-477D-B52D-C4F85B7079AC}" srcOrd="1" destOrd="0" presId="urn:microsoft.com/office/officeart/2018/5/layout/CenteredIconLabelDescriptionList"/>
    <dgm:cxn modelId="{F06B2F2D-C8F8-42B1-B8C2-F1D82621FC4C}" type="presParOf" srcId="{E03F46F7-D033-45F3-AEA9-01DE5BADCE9A}" destId="{644D11B8-7279-456C-951A-DB5AD8A3849F}" srcOrd="2" destOrd="0" presId="urn:microsoft.com/office/officeart/2018/5/layout/CenteredIconLabelDescriptionList"/>
    <dgm:cxn modelId="{F98AD833-DD22-4BF1-BC8D-B723161EBA78}" type="presParOf" srcId="{644D11B8-7279-456C-951A-DB5AD8A3849F}" destId="{0087040F-ECDC-434A-97D0-E93126DDEE92}" srcOrd="0" destOrd="0" presId="urn:microsoft.com/office/officeart/2018/5/layout/CenteredIconLabelDescriptionList"/>
    <dgm:cxn modelId="{11FEB601-DDF6-4338-9D47-A61885704A40}" type="presParOf" srcId="{644D11B8-7279-456C-951A-DB5AD8A3849F}" destId="{6DA947C4-1077-433D-8013-B8C63BFDA637}" srcOrd="1" destOrd="0" presId="urn:microsoft.com/office/officeart/2018/5/layout/CenteredIconLabelDescriptionList"/>
    <dgm:cxn modelId="{0F5888EC-BDFE-4699-910E-C957A3C66C27}" type="presParOf" srcId="{644D11B8-7279-456C-951A-DB5AD8A3849F}" destId="{38DAF243-AD3E-4F9E-A4CC-24D38383DA93}" srcOrd="2" destOrd="0" presId="urn:microsoft.com/office/officeart/2018/5/layout/CenteredIconLabelDescriptionList"/>
    <dgm:cxn modelId="{1233215B-4392-43DC-856B-B1A940A302AC}" type="presParOf" srcId="{644D11B8-7279-456C-951A-DB5AD8A3849F}" destId="{BFA26A53-9FD2-4D1E-81A3-2D12292FEC6E}" srcOrd="3" destOrd="0" presId="urn:microsoft.com/office/officeart/2018/5/layout/CenteredIconLabelDescriptionList"/>
    <dgm:cxn modelId="{B6049045-262B-43C4-A514-5EE876CE3EAE}" type="presParOf" srcId="{644D11B8-7279-456C-951A-DB5AD8A3849F}" destId="{24BA13C6-000C-4970-9F5A-14167061EDB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A0DDAE-1C28-49B8-9CA2-A8EC65BFDF8C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5F62C2-0B3C-4350-9890-02AF0D07B8A7}">
      <dgm:prSet phldrT="[Text]" phldr="0"/>
      <dgm:spPr/>
      <dgm:t>
        <a:bodyPr/>
        <a:lstStyle/>
        <a:p>
          <a:r>
            <a:rPr lang="en-US" dirty="0"/>
            <a:t>No money to rebuild</a:t>
          </a:r>
        </a:p>
      </dgm:t>
    </dgm:pt>
    <dgm:pt modelId="{E3DF5A91-2A61-4D2E-98B3-9E9F4F8C38F6}" type="parTrans" cxnId="{1FDE2B30-E7C2-4870-B8C0-C11353DF6E57}">
      <dgm:prSet/>
      <dgm:spPr/>
      <dgm:t>
        <a:bodyPr/>
        <a:lstStyle/>
        <a:p>
          <a:endParaRPr lang="en-US"/>
        </a:p>
      </dgm:t>
    </dgm:pt>
    <dgm:pt modelId="{930754B3-252E-494D-BCE0-CE3662172F28}" type="sibTrans" cxnId="{1FDE2B30-E7C2-4870-B8C0-C11353DF6E57}">
      <dgm:prSet/>
      <dgm:spPr/>
      <dgm:t>
        <a:bodyPr/>
        <a:lstStyle/>
        <a:p>
          <a:endParaRPr lang="en-US"/>
        </a:p>
      </dgm:t>
    </dgm:pt>
    <dgm:pt modelId="{E347B26D-7530-4544-A1D2-39BCFC803A68}">
      <dgm:prSet phldrT="[Text]" phldr="0"/>
      <dgm:spPr/>
      <dgm:t>
        <a:bodyPr/>
        <a:lstStyle/>
        <a:p>
          <a:r>
            <a:rPr lang="en-US" dirty="0"/>
            <a:t>Default</a:t>
          </a:r>
        </a:p>
      </dgm:t>
    </dgm:pt>
    <dgm:pt modelId="{63CD78C0-F8B0-4233-A4C6-15EA937E6710}" type="parTrans" cxnId="{FCE3D4F7-B649-4E9D-85C1-FD75030B42C1}">
      <dgm:prSet/>
      <dgm:spPr/>
      <dgm:t>
        <a:bodyPr/>
        <a:lstStyle/>
        <a:p>
          <a:endParaRPr lang="en-US"/>
        </a:p>
      </dgm:t>
    </dgm:pt>
    <dgm:pt modelId="{BA56237D-7682-468C-8E97-BF13BC49FC26}" type="sibTrans" cxnId="{FCE3D4F7-B649-4E9D-85C1-FD75030B42C1}">
      <dgm:prSet/>
      <dgm:spPr/>
      <dgm:t>
        <a:bodyPr/>
        <a:lstStyle/>
        <a:p>
          <a:endParaRPr lang="en-US"/>
        </a:p>
      </dgm:t>
    </dgm:pt>
    <dgm:pt modelId="{05977898-65F6-4849-8162-24121D497007}">
      <dgm:prSet phldrT="[Text]" phldr="0"/>
      <dgm:spPr/>
      <dgm:t>
        <a:bodyPr/>
        <a:lstStyle/>
        <a:p>
          <a:r>
            <a:rPr lang="en-US" dirty="0"/>
            <a:t>No collateral for lender</a:t>
          </a:r>
        </a:p>
      </dgm:t>
    </dgm:pt>
    <dgm:pt modelId="{727706DA-CB1A-4381-BACB-AB3886B808D9}" type="parTrans" cxnId="{BF7FF5AC-BD8F-40EE-A96E-684F89F21CA6}">
      <dgm:prSet/>
      <dgm:spPr/>
      <dgm:t>
        <a:bodyPr/>
        <a:lstStyle/>
        <a:p>
          <a:endParaRPr lang="en-US"/>
        </a:p>
      </dgm:t>
    </dgm:pt>
    <dgm:pt modelId="{86308A97-C5B7-4BD3-94B8-8335597EE86A}" type="sibTrans" cxnId="{BF7FF5AC-BD8F-40EE-A96E-684F89F21CA6}">
      <dgm:prSet/>
      <dgm:spPr/>
      <dgm:t>
        <a:bodyPr/>
        <a:lstStyle/>
        <a:p>
          <a:endParaRPr lang="en-US"/>
        </a:p>
      </dgm:t>
    </dgm:pt>
    <dgm:pt modelId="{CDFA7E8C-84C5-48CF-AAA8-E0CA75DA850A}" type="pres">
      <dgm:prSet presAssocID="{28A0DDAE-1C28-49B8-9CA2-A8EC65BFDF8C}" presName="rootnode" presStyleCnt="0">
        <dgm:presLayoutVars>
          <dgm:chMax/>
          <dgm:chPref/>
          <dgm:dir/>
          <dgm:animLvl val="lvl"/>
        </dgm:presLayoutVars>
      </dgm:prSet>
      <dgm:spPr/>
    </dgm:pt>
    <dgm:pt modelId="{0F416D3D-1EA1-41C4-8B45-CA983B60605A}" type="pres">
      <dgm:prSet presAssocID="{8D5F62C2-0B3C-4350-9890-02AF0D07B8A7}" presName="composite" presStyleCnt="0"/>
      <dgm:spPr/>
    </dgm:pt>
    <dgm:pt modelId="{F89ACC42-5AC9-4C22-BECB-E2012C8E1619}" type="pres">
      <dgm:prSet presAssocID="{8D5F62C2-0B3C-4350-9890-02AF0D07B8A7}" presName="bentUpArrow1" presStyleLbl="alignImgPlace1" presStyleIdx="0" presStyleCnt="2"/>
      <dgm:spPr/>
    </dgm:pt>
    <dgm:pt modelId="{3EFFBD42-F7DE-4B7F-8D86-187582D17F41}" type="pres">
      <dgm:prSet presAssocID="{8D5F62C2-0B3C-4350-9890-02AF0D07B8A7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A78E2A9-935A-45AF-9147-3728D32BB041}" type="pres">
      <dgm:prSet presAssocID="{8D5F62C2-0B3C-4350-9890-02AF0D07B8A7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9C3F085D-E191-4C39-ABBC-BCCEE99AF83A}" type="pres">
      <dgm:prSet presAssocID="{930754B3-252E-494D-BCE0-CE3662172F28}" presName="sibTrans" presStyleCnt="0"/>
      <dgm:spPr/>
    </dgm:pt>
    <dgm:pt modelId="{549C2886-F0F0-4CEF-BB9E-5DB867C47ED6}" type="pres">
      <dgm:prSet presAssocID="{E347B26D-7530-4544-A1D2-39BCFC803A68}" presName="composite" presStyleCnt="0"/>
      <dgm:spPr/>
    </dgm:pt>
    <dgm:pt modelId="{6B86B368-4BE5-405B-9921-A99FEA6E9F14}" type="pres">
      <dgm:prSet presAssocID="{E347B26D-7530-4544-A1D2-39BCFC803A68}" presName="bentUpArrow1" presStyleLbl="alignImgPlace1" presStyleIdx="1" presStyleCnt="2"/>
      <dgm:spPr/>
    </dgm:pt>
    <dgm:pt modelId="{9ACAAA28-2951-48A7-A3B2-CB6981A5CF52}" type="pres">
      <dgm:prSet presAssocID="{E347B26D-7530-4544-A1D2-39BCFC803A68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A60D4934-6BE3-4E33-AFA7-7E60BFCC8EFD}" type="pres">
      <dgm:prSet presAssocID="{E347B26D-7530-4544-A1D2-39BCFC803A68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7190B4C0-FE53-467D-877B-3CB98CB0B149}" type="pres">
      <dgm:prSet presAssocID="{BA56237D-7682-468C-8E97-BF13BC49FC26}" presName="sibTrans" presStyleCnt="0"/>
      <dgm:spPr/>
    </dgm:pt>
    <dgm:pt modelId="{014898C0-92B8-4243-90F0-2CA20238A999}" type="pres">
      <dgm:prSet presAssocID="{05977898-65F6-4849-8162-24121D497007}" presName="composite" presStyleCnt="0"/>
      <dgm:spPr/>
    </dgm:pt>
    <dgm:pt modelId="{B3041C72-79B4-4DC9-8CDE-070AF0397A6F}" type="pres">
      <dgm:prSet presAssocID="{05977898-65F6-4849-8162-24121D497007}" presName="ParentText" presStyleLbl="node1" presStyleIdx="2" presStyleCnt="3" custLinFactNeighborX="11333" custLinFactNeighborY="-3359">
        <dgm:presLayoutVars>
          <dgm:chMax val="1"/>
          <dgm:chPref val="1"/>
          <dgm:bulletEnabled val="1"/>
        </dgm:presLayoutVars>
      </dgm:prSet>
      <dgm:spPr/>
    </dgm:pt>
  </dgm:ptLst>
  <dgm:cxnLst>
    <dgm:cxn modelId="{C440542B-C905-4D1A-A214-6F89631BBFB3}" type="presOf" srcId="{05977898-65F6-4849-8162-24121D497007}" destId="{B3041C72-79B4-4DC9-8CDE-070AF0397A6F}" srcOrd="0" destOrd="0" presId="urn:microsoft.com/office/officeart/2005/8/layout/StepDownProcess"/>
    <dgm:cxn modelId="{1FDE2B30-E7C2-4870-B8C0-C11353DF6E57}" srcId="{28A0DDAE-1C28-49B8-9CA2-A8EC65BFDF8C}" destId="{8D5F62C2-0B3C-4350-9890-02AF0D07B8A7}" srcOrd="0" destOrd="0" parTransId="{E3DF5A91-2A61-4D2E-98B3-9E9F4F8C38F6}" sibTransId="{930754B3-252E-494D-BCE0-CE3662172F28}"/>
    <dgm:cxn modelId="{F10DBD34-4CF1-4646-8CA1-25219FE3EC03}" type="presOf" srcId="{E347B26D-7530-4544-A1D2-39BCFC803A68}" destId="{9ACAAA28-2951-48A7-A3B2-CB6981A5CF52}" srcOrd="0" destOrd="0" presId="urn:microsoft.com/office/officeart/2005/8/layout/StepDownProcess"/>
    <dgm:cxn modelId="{BF7FF5AC-BD8F-40EE-A96E-684F89F21CA6}" srcId="{28A0DDAE-1C28-49B8-9CA2-A8EC65BFDF8C}" destId="{05977898-65F6-4849-8162-24121D497007}" srcOrd="2" destOrd="0" parTransId="{727706DA-CB1A-4381-BACB-AB3886B808D9}" sibTransId="{86308A97-C5B7-4BD3-94B8-8335597EE86A}"/>
    <dgm:cxn modelId="{75C04DE2-A6E8-485D-9D11-5673E4B39E47}" type="presOf" srcId="{8D5F62C2-0B3C-4350-9890-02AF0D07B8A7}" destId="{3EFFBD42-F7DE-4B7F-8D86-187582D17F41}" srcOrd="0" destOrd="0" presId="urn:microsoft.com/office/officeart/2005/8/layout/StepDownProcess"/>
    <dgm:cxn modelId="{FEBB39E5-776B-4E23-BE6C-DA3E4E275F32}" type="presOf" srcId="{28A0DDAE-1C28-49B8-9CA2-A8EC65BFDF8C}" destId="{CDFA7E8C-84C5-48CF-AAA8-E0CA75DA850A}" srcOrd="0" destOrd="0" presId="urn:microsoft.com/office/officeart/2005/8/layout/StepDownProcess"/>
    <dgm:cxn modelId="{FCE3D4F7-B649-4E9D-85C1-FD75030B42C1}" srcId="{28A0DDAE-1C28-49B8-9CA2-A8EC65BFDF8C}" destId="{E347B26D-7530-4544-A1D2-39BCFC803A68}" srcOrd="1" destOrd="0" parTransId="{63CD78C0-F8B0-4233-A4C6-15EA937E6710}" sibTransId="{BA56237D-7682-468C-8E97-BF13BC49FC26}"/>
    <dgm:cxn modelId="{B40F5520-07A1-45A3-8E80-DF046E4E429F}" type="presParOf" srcId="{CDFA7E8C-84C5-48CF-AAA8-E0CA75DA850A}" destId="{0F416D3D-1EA1-41C4-8B45-CA983B60605A}" srcOrd="0" destOrd="0" presId="urn:microsoft.com/office/officeart/2005/8/layout/StepDownProcess"/>
    <dgm:cxn modelId="{1F5DC6C4-ECED-4CA0-BFFB-E12133EAF9A0}" type="presParOf" srcId="{0F416D3D-1EA1-41C4-8B45-CA983B60605A}" destId="{F89ACC42-5AC9-4C22-BECB-E2012C8E1619}" srcOrd="0" destOrd="0" presId="urn:microsoft.com/office/officeart/2005/8/layout/StepDownProcess"/>
    <dgm:cxn modelId="{72A99DFA-0938-4DA7-B0D9-8539FF84CEFF}" type="presParOf" srcId="{0F416D3D-1EA1-41C4-8B45-CA983B60605A}" destId="{3EFFBD42-F7DE-4B7F-8D86-187582D17F41}" srcOrd="1" destOrd="0" presId="urn:microsoft.com/office/officeart/2005/8/layout/StepDownProcess"/>
    <dgm:cxn modelId="{E980F872-42A6-4DD1-A53E-08F0A57044DC}" type="presParOf" srcId="{0F416D3D-1EA1-41C4-8B45-CA983B60605A}" destId="{6A78E2A9-935A-45AF-9147-3728D32BB041}" srcOrd="2" destOrd="0" presId="urn:microsoft.com/office/officeart/2005/8/layout/StepDownProcess"/>
    <dgm:cxn modelId="{1669B54A-7A77-4D52-B121-8BA78CCEE1D8}" type="presParOf" srcId="{CDFA7E8C-84C5-48CF-AAA8-E0CA75DA850A}" destId="{9C3F085D-E191-4C39-ABBC-BCCEE99AF83A}" srcOrd="1" destOrd="0" presId="urn:microsoft.com/office/officeart/2005/8/layout/StepDownProcess"/>
    <dgm:cxn modelId="{525981AF-63E8-4696-801F-77A1451B140F}" type="presParOf" srcId="{CDFA7E8C-84C5-48CF-AAA8-E0CA75DA850A}" destId="{549C2886-F0F0-4CEF-BB9E-5DB867C47ED6}" srcOrd="2" destOrd="0" presId="urn:microsoft.com/office/officeart/2005/8/layout/StepDownProcess"/>
    <dgm:cxn modelId="{57C22EAA-923A-4686-858B-D8766D3097BC}" type="presParOf" srcId="{549C2886-F0F0-4CEF-BB9E-5DB867C47ED6}" destId="{6B86B368-4BE5-405B-9921-A99FEA6E9F14}" srcOrd="0" destOrd="0" presId="urn:microsoft.com/office/officeart/2005/8/layout/StepDownProcess"/>
    <dgm:cxn modelId="{7033B688-0D3C-4819-864E-A2CC2A5D6721}" type="presParOf" srcId="{549C2886-F0F0-4CEF-BB9E-5DB867C47ED6}" destId="{9ACAAA28-2951-48A7-A3B2-CB6981A5CF52}" srcOrd="1" destOrd="0" presId="urn:microsoft.com/office/officeart/2005/8/layout/StepDownProcess"/>
    <dgm:cxn modelId="{8727D5F5-4F39-4777-B655-D1348C510140}" type="presParOf" srcId="{549C2886-F0F0-4CEF-BB9E-5DB867C47ED6}" destId="{A60D4934-6BE3-4E33-AFA7-7E60BFCC8EFD}" srcOrd="2" destOrd="0" presId="urn:microsoft.com/office/officeart/2005/8/layout/StepDownProcess"/>
    <dgm:cxn modelId="{4BE06704-8B24-4DD0-B059-8CDC9306D3FC}" type="presParOf" srcId="{CDFA7E8C-84C5-48CF-AAA8-E0CA75DA850A}" destId="{7190B4C0-FE53-467D-877B-3CB98CB0B149}" srcOrd="3" destOrd="0" presId="urn:microsoft.com/office/officeart/2005/8/layout/StepDownProcess"/>
    <dgm:cxn modelId="{EE1908E1-9F45-4BBE-AC09-A450872F6334}" type="presParOf" srcId="{CDFA7E8C-84C5-48CF-AAA8-E0CA75DA850A}" destId="{014898C0-92B8-4243-90F0-2CA20238A999}" srcOrd="4" destOrd="0" presId="urn:microsoft.com/office/officeart/2005/8/layout/StepDownProcess"/>
    <dgm:cxn modelId="{956F0B74-F4AB-47E9-B7E3-7FDCDB899B7C}" type="presParOf" srcId="{014898C0-92B8-4243-90F0-2CA20238A999}" destId="{B3041C72-79B4-4DC9-8CDE-070AF0397A6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BD079-4C1B-4B41-82B9-15A6EDE03CAE}">
      <dsp:nvSpPr>
        <dsp:cNvPr id="0" name=""/>
        <dsp:cNvSpPr/>
      </dsp:nvSpPr>
      <dsp:spPr>
        <a:xfrm>
          <a:off x="2254734" y="1258"/>
          <a:ext cx="9018937" cy="1290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992" tIns="327714" rIns="174992" bIns="32771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Property insurer pursuing negligent contractor.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Auto and/or health insurer pursuing tortfeasor.</a:t>
          </a:r>
        </a:p>
      </dsp:txBody>
      <dsp:txXfrm>
        <a:off x="2254734" y="1258"/>
        <a:ext cx="9018937" cy="1290213"/>
      </dsp:txXfrm>
    </dsp:sp>
    <dsp:sp modelId="{93824A22-F143-4D2E-8D78-5D1209740FA8}">
      <dsp:nvSpPr>
        <dsp:cNvPr id="0" name=""/>
        <dsp:cNvSpPr/>
      </dsp:nvSpPr>
      <dsp:spPr>
        <a:xfrm>
          <a:off x="0" y="1258"/>
          <a:ext cx="2254734" cy="12902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9313" tIns="127444" rIns="119313" bIns="127444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Common Scenarios</a:t>
          </a:r>
        </a:p>
      </dsp:txBody>
      <dsp:txXfrm>
        <a:off x="0" y="1258"/>
        <a:ext cx="2254734" cy="1290213"/>
      </dsp:txXfrm>
    </dsp:sp>
    <dsp:sp modelId="{F6E8EA8B-4F28-425D-BC3F-A3ACAD511AF4}">
      <dsp:nvSpPr>
        <dsp:cNvPr id="0" name=""/>
        <dsp:cNvSpPr/>
      </dsp:nvSpPr>
      <dsp:spPr>
        <a:xfrm>
          <a:off x="2254734" y="1368884"/>
          <a:ext cx="9018937" cy="1290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992" tIns="327714" rIns="174992" bIns="32771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Anti-subrogation rule (insurer cannot subrogate against its own insured).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Waivers of subrogation.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Priority of recovery.</a:t>
          </a:r>
        </a:p>
      </dsp:txBody>
      <dsp:txXfrm>
        <a:off x="2254734" y="1368884"/>
        <a:ext cx="9018937" cy="1290213"/>
      </dsp:txXfrm>
    </dsp:sp>
    <dsp:sp modelId="{FC846B41-77C5-4974-B846-897E1AADB90E}">
      <dsp:nvSpPr>
        <dsp:cNvPr id="0" name=""/>
        <dsp:cNvSpPr/>
      </dsp:nvSpPr>
      <dsp:spPr>
        <a:xfrm>
          <a:off x="0" y="1368884"/>
          <a:ext cx="2254734" cy="12902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9313" tIns="127444" rIns="119313" bIns="127444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Limitations</a:t>
          </a:r>
        </a:p>
      </dsp:txBody>
      <dsp:txXfrm>
        <a:off x="0" y="1368884"/>
        <a:ext cx="2254734" cy="1290213"/>
      </dsp:txXfrm>
    </dsp:sp>
    <dsp:sp modelId="{C536E20D-928A-4C2A-91F2-64AB3280A731}">
      <dsp:nvSpPr>
        <dsp:cNvPr id="0" name=""/>
        <dsp:cNvSpPr/>
      </dsp:nvSpPr>
      <dsp:spPr>
        <a:xfrm>
          <a:off x="2254734" y="2736510"/>
          <a:ext cx="9018937" cy="1290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992" tIns="327714" rIns="174992" bIns="32771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/>
            <a:t>Thiringer v. American Motors Ins. Co</a:t>
          </a:r>
          <a:r>
            <a:rPr lang="en-US" sz="1200" kern="1200"/>
            <a:t>., 91 Wn.2d 215 (1978)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/>
            <a:t>Daniels v. State Farm Mut. Auto. Ins. Co</a:t>
          </a:r>
          <a:r>
            <a:rPr lang="en-US" sz="1200" kern="1200"/>
            <a:t>., 193 Wn.2d 563 (2019)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/>
            <a:t>Group Health Coop. v. Coon</a:t>
          </a:r>
          <a:r>
            <a:rPr lang="en-US" sz="1200" kern="1200"/>
            <a:t>, 193 Wn.2d 841 (2019)</a:t>
          </a:r>
        </a:p>
      </dsp:txBody>
      <dsp:txXfrm>
        <a:off x="2254734" y="2736510"/>
        <a:ext cx="9018937" cy="1290213"/>
      </dsp:txXfrm>
    </dsp:sp>
    <dsp:sp modelId="{1264449E-B129-4E2E-B90A-31FD8E227658}">
      <dsp:nvSpPr>
        <dsp:cNvPr id="0" name=""/>
        <dsp:cNvSpPr/>
      </dsp:nvSpPr>
      <dsp:spPr>
        <a:xfrm>
          <a:off x="0" y="2736510"/>
          <a:ext cx="2254734" cy="12902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9313" tIns="127444" rIns="119313" bIns="127444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Made Whole Doctrine</a:t>
          </a:r>
        </a:p>
      </dsp:txBody>
      <dsp:txXfrm>
        <a:off x="0" y="2736510"/>
        <a:ext cx="2254734" cy="12902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3855F-FD7C-4C18-B078-2187A0E9FFD5}">
      <dsp:nvSpPr>
        <dsp:cNvPr id="0" name=""/>
        <dsp:cNvSpPr/>
      </dsp:nvSpPr>
      <dsp:spPr>
        <a:xfrm>
          <a:off x="0" y="426887"/>
          <a:ext cx="6172199" cy="195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208280" rIns="479031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Counsel representing both the insurer and insured without informed consent—creating divided loyalties.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Subrogation counsel pursuing only the insurer’s covered loss while ignoring the insured’s uninsured damages.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Competing interests among the insured, primary carrier, excess carriers, and other insurers with overlapping coverage layers.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Divergent settlement objectives—insurers often seek an early, discounted resolution, while the insured aims for full recovery.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Expert opinions that support one party’s theory of liability but undermine the other’s.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The insured pursuing a separate coverage or bad-faith claim against one of the subrogating insurers.</a:t>
          </a:r>
        </a:p>
      </dsp:txBody>
      <dsp:txXfrm>
        <a:off x="0" y="426887"/>
        <a:ext cx="6172199" cy="1953000"/>
      </dsp:txXfrm>
    </dsp:sp>
    <dsp:sp modelId="{5ADC977D-85CA-4A52-83C2-A622F2D7C1D7}">
      <dsp:nvSpPr>
        <dsp:cNvPr id="0" name=""/>
        <dsp:cNvSpPr/>
      </dsp:nvSpPr>
      <dsp:spPr>
        <a:xfrm>
          <a:off x="308610" y="279287"/>
          <a:ext cx="4320540" cy="29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Potential Conflicts Abound</a:t>
          </a:r>
          <a:endParaRPr lang="en-US" sz="1000" kern="1200"/>
        </a:p>
      </dsp:txBody>
      <dsp:txXfrm>
        <a:off x="323020" y="293697"/>
        <a:ext cx="4291720" cy="266380"/>
      </dsp:txXfrm>
    </dsp:sp>
    <dsp:sp modelId="{A2788885-6BC2-43E6-AC0E-57F702513535}">
      <dsp:nvSpPr>
        <dsp:cNvPr id="0" name=""/>
        <dsp:cNvSpPr/>
      </dsp:nvSpPr>
      <dsp:spPr>
        <a:xfrm>
          <a:off x="0" y="2581487"/>
          <a:ext cx="6172199" cy="897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208280" rIns="479031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Use separate engagement letters clearly identifying each client and scope of representation.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Address allocation of recoveries, litigation strategy, and expert coordination at the outset.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Maintain open communication and ensure the insured retains an independent voice in all settlement discussions.</a:t>
          </a:r>
        </a:p>
      </dsp:txBody>
      <dsp:txXfrm>
        <a:off x="0" y="2581487"/>
        <a:ext cx="6172199" cy="897750"/>
      </dsp:txXfrm>
    </dsp:sp>
    <dsp:sp modelId="{0C87B9A6-895E-469D-91F4-46165B686914}">
      <dsp:nvSpPr>
        <dsp:cNvPr id="0" name=""/>
        <dsp:cNvSpPr/>
      </dsp:nvSpPr>
      <dsp:spPr>
        <a:xfrm>
          <a:off x="308610" y="2433887"/>
          <a:ext cx="4320540" cy="29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Best Practices to Avoid and Manage Conflicts</a:t>
          </a:r>
          <a:endParaRPr lang="en-US" sz="1000" kern="1200"/>
        </a:p>
      </dsp:txBody>
      <dsp:txXfrm>
        <a:off x="323020" y="2448297"/>
        <a:ext cx="4291720" cy="266380"/>
      </dsp:txXfrm>
    </dsp:sp>
    <dsp:sp modelId="{9359D606-173C-4014-8902-A4DD536C3C26}">
      <dsp:nvSpPr>
        <dsp:cNvPr id="0" name=""/>
        <dsp:cNvSpPr/>
      </dsp:nvSpPr>
      <dsp:spPr>
        <a:xfrm>
          <a:off x="0" y="3680837"/>
          <a:ext cx="6172199" cy="913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208280" rIns="479031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What are they, and why do you need one?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Sharing litigation costs.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Allocating the subrogation recovery.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Real world examples.</a:t>
          </a:r>
        </a:p>
      </dsp:txBody>
      <dsp:txXfrm>
        <a:off x="0" y="3680837"/>
        <a:ext cx="6172199" cy="913500"/>
      </dsp:txXfrm>
    </dsp:sp>
    <dsp:sp modelId="{AC156188-F5E8-49EB-A619-E8B8D727F992}">
      <dsp:nvSpPr>
        <dsp:cNvPr id="0" name=""/>
        <dsp:cNvSpPr/>
      </dsp:nvSpPr>
      <dsp:spPr>
        <a:xfrm>
          <a:off x="308610" y="3533237"/>
          <a:ext cx="4320540" cy="29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Joint Prosecution Agreements</a:t>
          </a:r>
          <a:endParaRPr lang="en-US" sz="1000" kern="1200"/>
        </a:p>
      </dsp:txBody>
      <dsp:txXfrm>
        <a:off x="323020" y="3547647"/>
        <a:ext cx="4291720" cy="266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F363C-274C-4FCD-82A1-86378F379851}">
      <dsp:nvSpPr>
        <dsp:cNvPr id="0" name=""/>
        <dsp:cNvSpPr/>
      </dsp:nvSpPr>
      <dsp:spPr>
        <a:xfrm>
          <a:off x="0" y="594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42720D-78B4-4FCF-BC09-A39B2C104565}">
      <dsp:nvSpPr>
        <dsp:cNvPr id="0" name=""/>
        <dsp:cNvSpPr/>
      </dsp:nvSpPr>
      <dsp:spPr>
        <a:xfrm>
          <a:off x="0" y="594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0" i="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dirty="0"/>
            <a:t>Q.  What is subrogation?</a:t>
          </a:r>
          <a:endParaRPr lang="en-US" sz="1100" b="1" kern="1200" dirty="0"/>
        </a:p>
      </dsp:txBody>
      <dsp:txXfrm>
        <a:off x="0" y="594"/>
        <a:ext cx="6172199" cy="487243"/>
      </dsp:txXfrm>
    </dsp:sp>
    <dsp:sp modelId="{8DDB4394-4283-4CB2-838E-7E7A55F9E3B7}">
      <dsp:nvSpPr>
        <dsp:cNvPr id="0" name=""/>
        <dsp:cNvSpPr/>
      </dsp:nvSpPr>
      <dsp:spPr>
        <a:xfrm>
          <a:off x="0" y="487838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E3637-C55E-47A8-8E6A-31A1E8874BE5}">
      <dsp:nvSpPr>
        <dsp:cNvPr id="0" name=""/>
        <dsp:cNvSpPr/>
      </dsp:nvSpPr>
      <dsp:spPr>
        <a:xfrm>
          <a:off x="0" y="487838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a.   The right of an insured to demand immediate payment of policy limits when a loss occurs.</a:t>
          </a:r>
          <a:endParaRPr lang="en-US" sz="1100" kern="1200" dirty="0"/>
        </a:p>
      </dsp:txBody>
      <dsp:txXfrm>
        <a:off x="0" y="487838"/>
        <a:ext cx="6172199" cy="487243"/>
      </dsp:txXfrm>
    </dsp:sp>
    <dsp:sp modelId="{78B5CA49-FBE2-47D4-993B-8542E54D406A}">
      <dsp:nvSpPr>
        <dsp:cNvPr id="0" name=""/>
        <dsp:cNvSpPr/>
      </dsp:nvSpPr>
      <dsp:spPr>
        <a:xfrm>
          <a:off x="0" y="975081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AC388-49E7-48B5-91F4-5B80EB2A23E5}">
      <dsp:nvSpPr>
        <dsp:cNvPr id="0" name=""/>
        <dsp:cNvSpPr/>
      </dsp:nvSpPr>
      <dsp:spPr>
        <a:xfrm>
          <a:off x="0" y="975081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b.   The process by which an insurer, after paying a loss, acquires the insured's rights to pursue recovery against a responsible third party.</a:t>
          </a:r>
          <a:endParaRPr lang="en-US" sz="1100" kern="1200" dirty="0"/>
        </a:p>
      </dsp:txBody>
      <dsp:txXfrm>
        <a:off x="0" y="975081"/>
        <a:ext cx="6172199" cy="487243"/>
      </dsp:txXfrm>
    </dsp:sp>
    <dsp:sp modelId="{C508ECF1-F54A-4B00-83F8-AEFF2FFACF1B}">
      <dsp:nvSpPr>
        <dsp:cNvPr id="0" name=""/>
        <dsp:cNvSpPr/>
      </dsp:nvSpPr>
      <dsp:spPr>
        <a:xfrm>
          <a:off x="0" y="1462325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17A6F-6DA0-4CA5-B0C8-34D43E4BECB8}">
      <dsp:nvSpPr>
        <dsp:cNvPr id="0" name=""/>
        <dsp:cNvSpPr/>
      </dsp:nvSpPr>
      <dsp:spPr>
        <a:xfrm>
          <a:off x="0" y="1462325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c.    A clause that requires an insurer to provide coverage regardless of exclusions in the policy.</a:t>
          </a:r>
          <a:endParaRPr lang="en-US" sz="1100" kern="1200" dirty="0"/>
        </a:p>
      </dsp:txBody>
      <dsp:txXfrm>
        <a:off x="0" y="1462325"/>
        <a:ext cx="6172199" cy="487243"/>
      </dsp:txXfrm>
    </dsp:sp>
    <dsp:sp modelId="{68C9BD4E-41B7-4590-A6EF-8C73E68E7D2C}">
      <dsp:nvSpPr>
        <dsp:cNvPr id="0" name=""/>
        <dsp:cNvSpPr/>
      </dsp:nvSpPr>
      <dsp:spPr>
        <a:xfrm>
          <a:off x="0" y="1949568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C0CB7-0C9F-47EC-AA55-2F7D0C105ECE}">
      <dsp:nvSpPr>
        <dsp:cNvPr id="0" name=""/>
        <dsp:cNvSpPr/>
      </dsp:nvSpPr>
      <dsp:spPr>
        <a:xfrm>
          <a:off x="0" y="1949568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d.   The obligation of an insurance broker to act in the best interest of the insured when placing coverage.</a:t>
          </a:r>
          <a:endParaRPr lang="en-US" sz="1100" kern="1200" dirty="0"/>
        </a:p>
      </dsp:txBody>
      <dsp:txXfrm>
        <a:off x="0" y="1949568"/>
        <a:ext cx="6172199" cy="487243"/>
      </dsp:txXfrm>
    </dsp:sp>
    <dsp:sp modelId="{736964B9-4E08-4BDD-9138-47070B8B183B}">
      <dsp:nvSpPr>
        <dsp:cNvPr id="0" name=""/>
        <dsp:cNvSpPr/>
      </dsp:nvSpPr>
      <dsp:spPr>
        <a:xfrm>
          <a:off x="0" y="2436812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EF2B2-C056-47DF-BEB2-46C42B518C51}">
      <dsp:nvSpPr>
        <dsp:cNvPr id="0" name=""/>
        <dsp:cNvSpPr/>
      </dsp:nvSpPr>
      <dsp:spPr>
        <a:xfrm>
          <a:off x="0" y="2436812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0" i="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dirty="0"/>
            <a:t>Q. What is an assignment of rights?</a:t>
          </a:r>
          <a:endParaRPr lang="en-US" sz="1100" b="1" kern="1200" dirty="0"/>
        </a:p>
      </dsp:txBody>
      <dsp:txXfrm>
        <a:off x="0" y="2436812"/>
        <a:ext cx="6172199" cy="487243"/>
      </dsp:txXfrm>
    </dsp:sp>
    <dsp:sp modelId="{964123C0-85F7-4F3E-BAD4-CF4F26D8FC6C}">
      <dsp:nvSpPr>
        <dsp:cNvPr id="0" name=""/>
        <dsp:cNvSpPr/>
      </dsp:nvSpPr>
      <dsp:spPr>
        <a:xfrm>
          <a:off x="0" y="2924056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74C22-C408-4396-AC36-F211B1EB44E5}">
      <dsp:nvSpPr>
        <dsp:cNvPr id="0" name=""/>
        <dsp:cNvSpPr/>
      </dsp:nvSpPr>
      <dsp:spPr>
        <a:xfrm>
          <a:off x="0" y="2924056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a.   A clause in an insurance policy that requires the insured to cooperate with the insurer’s investigation of a claim.</a:t>
          </a:r>
          <a:endParaRPr lang="en-US" sz="1100" kern="1200"/>
        </a:p>
      </dsp:txBody>
      <dsp:txXfrm>
        <a:off x="0" y="2924056"/>
        <a:ext cx="6172199" cy="487243"/>
      </dsp:txXfrm>
    </dsp:sp>
    <dsp:sp modelId="{55C782D6-7E55-42B2-9E68-C455E1AB2B25}">
      <dsp:nvSpPr>
        <dsp:cNvPr id="0" name=""/>
        <dsp:cNvSpPr/>
      </dsp:nvSpPr>
      <dsp:spPr>
        <a:xfrm>
          <a:off x="0" y="3411299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22675-4FE5-4391-92B0-789A45D5A9DE}">
      <dsp:nvSpPr>
        <dsp:cNvPr id="0" name=""/>
        <dsp:cNvSpPr/>
      </dsp:nvSpPr>
      <dsp:spPr>
        <a:xfrm>
          <a:off x="0" y="3411299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b.   The transfer of an insured's legal rights or claims under an insurance policy to another party, such as after payment or settlement. </a:t>
          </a:r>
          <a:endParaRPr lang="en-US" sz="1100" kern="1200"/>
        </a:p>
      </dsp:txBody>
      <dsp:txXfrm>
        <a:off x="0" y="3411299"/>
        <a:ext cx="6172199" cy="487243"/>
      </dsp:txXfrm>
    </dsp:sp>
    <dsp:sp modelId="{B85B8F8C-7A82-40DC-AEFF-7D027690C850}">
      <dsp:nvSpPr>
        <dsp:cNvPr id="0" name=""/>
        <dsp:cNvSpPr/>
      </dsp:nvSpPr>
      <dsp:spPr>
        <a:xfrm>
          <a:off x="0" y="3898543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0E313F-E277-48E4-A022-5EF4F7C933EF}">
      <dsp:nvSpPr>
        <dsp:cNvPr id="0" name=""/>
        <dsp:cNvSpPr/>
      </dsp:nvSpPr>
      <dsp:spPr>
        <a:xfrm>
          <a:off x="0" y="3898543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c.   The obligation of an insurer to defend the insured against all lawsuits that may be filed.</a:t>
          </a:r>
          <a:endParaRPr lang="en-US" sz="1100" kern="1200"/>
        </a:p>
      </dsp:txBody>
      <dsp:txXfrm>
        <a:off x="0" y="3898543"/>
        <a:ext cx="6172199" cy="487243"/>
      </dsp:txXfrm>
    </dsp:sp>
    <dsp:sp modelId="{EE0743D8-9556-4F4A-A2C8-9E68A5667D29}">
      <dsp:nvSpPr>
        <dsp:cNvPr id="0" name=""/>
        <dsp:cNvSpPr/>
      </dsp:nvSpPr>
      <dsp:spPr>
        <a:xfrm>
          <a:off x="0" y="4385786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F2D89-6158-4B63-A6C4-F6ACDE646947}">
      <dsp:nvSpPr>
        <dsp:cNvPr id="0" name=""/>
        <dsp:cNvSpPr/>
      </dsp:nvSpPr>
      <dsp:spPr>
        <a:xfrm>
          <a:off x="0" y="4385786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d.  The process by which an insurer seeks reimbursement from another insurer for shared liability.</a:t>
          </a:r>
          <a:endParaRPr lang="en-US" sz="1100" kern="1200" dirty="0"/>
        </a:p>
      </dsp:txBody>
      <dsp:txXfrm>
        <a:off x="0" y="4385786"/>
        <a:ext cx="6172199" cy="4872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51A49-3379-477E-BEA6-F73345CA67E1}">
      <dsp:nvSpPr>
        <dsp:cNvPr id="0" name=""/>
        <dsp:cNvSpPr/>
      </dsp:nvSpPr>
      <dsp:spPr>
        <a:xfrm>
          <a:off x="0" y="2379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A63EE-BAFB-488F-B18C-DA7C61454D7C}">
      <dsp:nvSpPr>
        <dsp:cNvPr id="0" name=""/>
        <dsp:cNvSpPr/>
      </dsp:nvSpPr>
      <dsp:spPr>
        <a:xfrm>
          <a:off x="0" y="2379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0" i="0" kern="1200"/>
            <a:t>Explaining the Mediation Process to Clients</a:t>
          </a:r>
          <a:endParaRPr lang="en-US" sz="4500" kern="1200"/>
        </a:p>
      </dsp:txBody>
      <dsp:txXfrm>
        <a:off x="0" y="2379"/>
        <a:ext cx="6172199" cy="1622955"/>
      </dsp:txXfrm>
    </dsp:sp>
    <dsp:sp modelId="{ED916355-39F4-43E4-A451-03C3B1DAE368}">
      <dsp:nvSpPr>
        <dsp:cNvPr id="0" name=""/>
        <dsp:cNvSpPr/>
      </dsp:nvSpPr>
      <dsp:spPr>
        <a:xfrm>
          <a:off x="0" y="1625334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66D86-EB86-4018-8BEF-0B9964A4C7A0}">
      <dsp:nvSpPr>
        <dsp:cNvPr id="0" name=""/>
        <dsp:cNvSpPr/>
      </dsp:nvSpPr>
      <dsp:spPr>
        <a:xfrm>
          <a:off x="0" y="1625334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0" i="0" kern="1200"/>
            <a:t>Preparing for Mediation</a:t>
          </a:r>
          <a:endParaRPr lang="en-US" sz="4500" kern="1200"/>
        </a:p>
      </dsp:txBody>
      <dsp:txXfrm>
        <a:off x="0" y="1625334"/>
        <a:ext cx="6172199" cy="1622955"/>
      </dsp:txXfrm>
    </dsp:sp>
    <dsp:sp modelId="{B4075006-EE23-4841-B2E9-1570EFC57C0B}">
      <dsp:nvSpPr>
        <dsp:cNvPr id="0" name=""/>
        <dsp:cNvSpPr/>
      </dsp:nvSpPr>
      <dsp:spPr>
        <a:xfrm>
          <a:off x="0" y="3248290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05ADD-0804-42B4-989C-CB2A99C70BDF}">
      <dsp:nvSpPr>
        <dsp:cNvPr id="0" name=""/>
        <dsp:cNvSpPr/>
      </dsp:nvSpPr>
      <dsp:spPr>
        <a:xfrm>
          <a:off x="0" y="3248290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0" i="0" kern="1200"/>
            <a:t>The Mediation Process and What’s Important</a:t>
          </a:r>
          <a:endParaRPr lang="en-US" sz="4500" kern="1200"/>
        </a:p>
      </dsp:txBody>
      <dsp:txXfrm>
        <a:off x="0" y="3248290"/>
        <a:ext cx="6172199" cy="16229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874D7-68D3-4260-A7AF-581E08E47A39}">
      <dsp:nvSpPr>
        <dsp:cNvPr id="0" name=""/>
        <dsp:cNvSpPr/>
      </dsp:nvSpPr>
      <dsp:spPr>
        <a:xfrm>
          <a:off x="1097671" y="540823"/>
          <a:ext cx="1176820" cy="11768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6A23F-245B-47AF-9296-9A50FB88D2B2}">
      <dsp:nvSpPr>
        <dsp:cNvPr id="0" name=""/>
        <dsp:cNvSpPr/>
      </dsp:nvSpPr>
      <dsp:spPr>
        <a:xfrm>
          <a:off x="4910" y="1844336"/>
          <a:ext cx="3362343" cy="504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Mediation is Consensual and Voluntary</a:t>
          </a:r>
        </a:p>
      </dsp:txBody>
      <dsp:txXfrm>
        <a:off x="4910" y="1844336"/>
        <a:ext cx="3362343" cy="504351"/>
      </dsp:txXfrm>
    </dsp:sp>
    <dsp:sp modelId="{9E606922-BF2E-476C-97FE-BA02825F2CD7}">
      <dsp:nvSpPr>
        <dsp:cNvPr id="0" name=""/>
        <dsp:cNvSpPr/>
      </dsp:nvSpPr>
      <dsp:spPr>
        <a:xfrm>
          <a:off x="4910" y="2407614"/>
          <a:ext cx="3362343" cy="1079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Mediation v. Arbitration</a:t>
          </a:r>
        </a:p>
      </dsp:txBody>
      <dsp:txXfrm>
        <a:off x="4910" y="2407614"/>
        <a:ext cx="3362343" cy="1079544"/>
      </dsp:txXfrm>
    </dsp:sp>
    <dsp:sp modelId="{F7103799-4A61-4B66-94E7-D22752C959AB}">
      <dsp:nvSpPr>
        <dsp:cNvPr id="0" name=""/>
        <dsp:cNvSpPr/>
      </dsp:nvSpPr>
      <dsp:spPr>
        <a:xfrm>
          <a:off x="5048425" y="540823"/>
          <a:ext cx="1176820" cy="11768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BD9AB7-3C22-4B74-8191-F1B78FD7A4B6}">
      <dsp:nvSpPr>
        <dsp:cNvPr id="0" name=""/>
        <dsp:cNvSpPr/>
      </dsp:nvSpPr>
      <dsp:spPr>
        <a:xfrm>
          <a:off x="3955664" y="1844336"/>
          <a:ext cx="3362343" cy="504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Mediations are Confidential</a:t>
          </a:r>
        </a:p>
      </dsp:txBody>
      <dsp:txXfrm>
        <a:off x="3955664" y="1844336"/>
        <a:ext cx="3362343" cy="504351"/>
      </dsp:txXfrm>
    </dsp:sp>
    <dsp:sp modelId="{0C52B30A-90E5-4257-A038-35843312514A}">
      <dsp:nvSpPr>
        <dsp:cNvPr id="0" name=""/>
        <dsp:cNvSpPr/>
      </dsp:nvSpPr>
      <dsp:spPr>
        <a:xfrm>
          <a:off x="3955664" y="2407614"/>
          <a:ext cx="3362343" cy="1079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Rule of Evidence 408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RCW 7.07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Confidentiality Agreements</a:t>
          </a:r>
        </a:p>
      </dsp:txBody>
      <dsp:txXfrm>
        <a:off x="3955664" y="2407614"/>
        <a:ext cx="3362343" cy="1079544"/>
      </dsp:txXfrm>
    </dsp:sp>
    <dsp:sp modelId="{DCF1E539-37C7-4B6A-8C65-EAFCCE5021F6}">
      <dsp:nvSpPr>
        <dsp:cNvPr id="0" name=""/>
        <dsp:cNvSpPr/>
      </dsp:nvSpPr>
      <dsp:spPr>
        <a:xfrm>
          <a:off x="8999179" y="540823"/>
          <a:ext cx="1176820" cy="11768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30E75-1976-4571-BAAB-13AA2042D41A}">
      <dsp:nvSpPr>
        <dsp:cNvPr id="0" name=""/>
        <dsp:cNvSpPr/>
      </dsp:nvSpPr>
      <dsp:spPr>
        <a:xfrm>
          <a:off x="7906418" y="1844336"/>
          <a:ext cx="3362343" cy="504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Strategic Advantages to Mediation</a:t>
          </a:r>
        </a:p>
      </dsp:txBody>
      <dsp:txXfrm>
        <a:off x="7906418" y="1844336"/>
        <a:ext cx="3362343" cy="504351"/>
      </dsp:txXfrm>
    </dsp:sp>
    <dsp:sp modelId="{74C27093-DF2F-40F4-9046-4900F6C6F42F}">
      <dsp:nvSpPr>
        <dsp:cNvPr id="0" name=""/>
        <dsp:cNvSpPr/>
      </dsp:nvSpPr>
      <dsp:spPr>
        <a:xfrm>
          <a:off x="7906418" y="2407614"/>
          <a:ext cx="3362343" cy="1079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EA415-BAA3-48FD-B029-7A036BD4AE18}">
      <dsp:nvSpPr>
        <dsp:cNvPr id="0" name=""/>
        <dsp:cNvSpPr/>
      </dsp:nvSpPr>
      <dsp:spPr>
        <a:xfrm>
          <a:off x="3523" y="152833"/>
          <a:ext cx="3434946" cy="108711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When to Schedule Mediation</a:t>
          </a:r>
          <a:endParaRPr lang="en-US" sz="3000" kern="1200"/>
        </a:p>
      </dsp:txBody>
      <dsp:txXfrm>
        <a:off x="3523" y="152833"/>
        <a:ext cx="3434946" cy="1087115"/>
      </dsp:txXfrm>
    </dsp:sp>
    <dsp:sp modelId="{38CB2AAF-1C8F-4D04-8691-751F2C6CC4EA}">
      <dsp:nvSpPr>
        <dsp:cNvPr id="0" name=""/>
        <dsp:cNvSpPr/>
      </dsp:nvSpPr>
      <dsp:spPr>
        <a:xfrm>
          <a:off x="3523" y="1239949"/>
          <a:ext cx="3434946" cy="2635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/>
            <a:t>Pre- or Post-Suit?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/>
            <a:t>Discovery?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/>
            <a:t>Pending Dispositive Motion?</a:t>
          </a:r>
          <a:endParaRPr lang="en-US" sz="3000" kern="1200"/>
        </a:p>
      </dsp:txBody>
      <dsp:txXfrm>
        <a:off x="3523" y="1239949"/>
        <a:ext cx="3434946" cy="2635200"/>
      </dsp:txXfrm>
    </dsp:sp>
    <dsp:sp modelId="{DED96C98-0CCE-4926-AD72-60ED3158E1A0}">
      <dsp:nvSpPr>
        <dsp:cNvPr id="0" name=""/>
        <dsp:cNvSpPr/>
      </dsp:nvSpPr>
      <dsp:spPr>
        <a:xfrm>
          <a:off x="3919362" y="152833"/>
          <a:ext cx="3434946" cy="108711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Selecting a Mediator</a:t>
          </a:r>
          <a:endParaRPr lang="en-US" sz="3000" kern="1200"/>
        </a:p>
      </dsp:txBody>
      <dsp:txXfrm>
        <a:off x="3919362" y="152833"/>
        <a:ext cx="3434946" cy="1087115"/>
      </dsp:txXfrm>
    </dsp:sp>
    <dsp:sp modelId="{B58285A1-10FC-46DB-AB14-394ED44C89DF}">
      <dsp:nvSpPr>
        <dsp:cNvPr id="0" name=""/>
        <dsp:cNvSpPr/>
      </dsp:nvSpPr>
      <dsp:spPr>
        <a:xfrm>
          <a:off x="3919362" y="1239949"/>
          <a:ext cx="3434946" cy="2635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/>
            <a:t>Facilitators v. Evaluators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/>
            <a:t>Mediator Bias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/>
            <a:t>Work Ethic</a:t>
          </a:r>
          <a:endParaRPr lang="en-US" sz="3000" kern="1200"/>
        </a:p>
      </dsp:txBody>
      <dsp:txXfrm>
        <a:off x="3919362" y="1239949"/>
        <a:ext cx="3434946" cy="2635200"/>
      </dsp:txXfrm>
    </dsp:sp>
    <dsp:sp modelId="{8D5B64E3-A338-4BC4-BD18-874FB14E7263}">
      <dsp:nvSpPr>
        <dsp:cNvPr id="0" name=""/>
        <dsp:cNvSpPr/>
      </dsp:nvSpPr>
      <dsp:spPr>
        <a:xfrm>
          <a:off x="7835202" y="152833"/>
          <a:ext cx="3434946" cy="108711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Mediation Submissions</a:t>
          </a:r>
          <a:endParaRPr lang="en-US" sz="3000" kern="1200"/>
        </a:p>
      </dsp:txBody>
      <dsp:txXfrm>
        <a:off x="7835202" y="152833"/>
        <a:ext cx="3434946" cy="1087115"/>
      </dsp:txXfrm>
    </dsp:sp>
    <dsp:sp modelId="{FE0A62E2-506A-4494-8832-11CEE96E6992}">
      <dsp:nvSpPr>
        <dsp:cNvPr id="0" name=""/>
        <dsp:cNvSpPr/>
      </dsp:nvSpPr>
      <dsp:spPr>
        <a:xfrm>
          <a:off x="7835202" y="1239949"/>
          <a:ext cx="3434946" cy="2635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/>
            <a:t>Public v. Private Submissions</a:t>
          </a:r>
          <a:endParaRPr lang="en-US" sz="3000" kern="1200"/>
        </a:p>
      </dsp:txBody>
      <dsp:txXfrm>
        <a:off x="7835202" y="1239949"/>
        <a:ext cx="3434946" cy="26352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42905-85E6-4228-AF67-CD8218C17FBB}">
      <dsp:nvSpPr>
        <dsp:cNvPr id="0" name=""/>
        <dsp:cNvSpPr/>
      </dsp:nvSpPr>
      <dsp:spPr>
        <a:xfrm>
          <a:off x="2342836" y="498777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16070-800B-4939-AA71-DB38B351DB3D}">
      <dsp:nvSpPr>
        <dsp:cNvPr id="0" name=""/>
        <dsp:cNvSpPr/>
      </dsp:nvSpPr>
      <dsp:spPr>
        <a:xfrm>
          <a:off x="938836" y="2141085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Joint Opening Sessions</a:t>
          </a:r>
        </a:p>
      </dsp:txBody>
      <dsp:txXfrm>
        <a:off x="938836" y="2141085"/>
        <a:ext cx="4320000" cy="648000"/>
      </dsp:txXfrm>
    </dsp:sp>
    <dsp:sp modelId="{9066E0D9-76EA-4CC8-A126-D291918F5470}">
      <dsp:nvSpPr>
        <dsp:cNvPr id="0" name=""/>
        <dsp:cNvSpPr/>
      </dsp:nvSpPr>
      <dsp:spPr>
        <a:xfrm>
          <a:off x="938836" y="2849694"/>
          <a:ext cx="4320000" cy="67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Necessary or Outdated?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Reading the Room</a:t>
          </a:r>
        </a:p>
      </dsp:txBody>
      <dsp:txXfrm>
        <a:off x="938836" y="2849694"/>
        <a:ext cx="4320000" cy="679510"/>
      </dsp:txXfrm>
    </dsp:sp>
    <dsp:sp modelId="{0087040F-ECDC-434A-97D0-E93126DDEE92}">
      <dsp:nvSpPr>
        <dsp:cNvPr id="0" name=""/>
        <dsp:cNvSpPr/>
      </dsp:nvSpPr>
      <dsp:spPr>
        <a:xfrm>
          <a:off x="7418836" y="498777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AF243-AD3E-4F9E-A4CC-24D38383DA93}">
      <dsp:nvSpPr>
        <dsp:cNvPr id="0" name=""/>
        <dsp:cNvSpPr/>
      </dsp:nvSpPr>
      <dsp:spPr>
        <a:xfrm>
          <a:off x="6014836" y="2141085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Opening Gambit</a:t>
          </a:r>
        </a:p>
      </dsp:txBody>
      <dsp:txXfrm>
        <a:off x="6014836" y="2141085"/>
        <a:ext cx="4320000" cy="648000"/>
      </dsp:txXfrm>
    </dsp:sp>
    <dsp:sp modelId="{24BA13C6-000C-4970-9F5A-14167061EDB6}">
      <dsp:nvSpPr>
        <dsp:cNvPr id="0" name=""/>
        <dsp:cNvSpPr/>
      </dsp:nvSpPr>
      <dsp:spPr>
        <a:xfrm>
          <a:off x="6014836" y="2849694"/>
          <a:ext cx="4320000" cy="679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Who goes first?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Opening Offer: why so high?</a:t>
          </a:r>
        </a:p>
      </dsp:txBody>
      <dsp:txXfrm>
        <a:off x="6014836" y="2849694"/>
        <a:ext cx="4320000" cy="6795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ACC42-5AC9-4C22-BECB-E2012C8E1619}">
      <dsp:nvSpPr>
        <dsp:cNvPr id="0" name=""/>
        <dsp:cNvSpPr/>
      </dsp:nvSpPr>
      <dsp:spPr>
        <a:xfrm rot="5400000">
          <a:off x="862727" y="1423922"/>
          <a:ext cx="1259337" cy="143371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FFBD42-F7DE-4B7F-8D86-187582D17F41}">
      <dsp:nvSpPr>
        <dsp:cNvPr id="0" name=""/>
        <dsp:cNvSpPr/>
      </dsp:nvSpPr>
      <dsp:spPr>
        <a:xfrm>
          <a:off x="529079" y="27922"/>
          <a:ext cx="2119982" cy="148391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No money to rebuild</a:t>
          </a:r>
        </a:p>
      </dsp:txBody>
      <dsp:txXfrm>
        <a:off x="601531" y="100374"/>
        <a:ext cx="1975078" cy="1339014"/>
      </dsp:txXfrm>
    </dsp:sp>
    <dsp:sp modelId="{6A78E2A9-935A-45AF-9147-3728D32BB041}">
      <dsp:nvSpPr>
        <dsp:cNvPr id="0" name=""/>
        <dsp:cNvSpPr/>
      </dsp:nvSpPr>
      <dsp:spPr>
        <a:xfrm>
          <a:off x="2649062" y="169448"/>
          <a:ext cx="1541873" cy="1199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6B368-4BE5-405B-9921-A99FEA6E9F14}">
      <dsp:nvSpPr>
        <dsp:cNvPr id="0" name=""/>
        <dsp:cNvSpPr/>
      </dsp:nvSpPr>
      <dsp:spPr>
        <a:xfrm rot="5400000">
          <a:off x="2620418" y="3090853"/>
          <a:ext cx="1259337" cy="143371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AAA28-2951-48A7-A3B2-CB6981A5CF52}">
      <dsp:nvSpPr>
        <dsp:cNvPr id="0" name=""/>
        <dsp:cNvSpPr/>
      </dsp:nvSpPr>
      <dsp:spPr>
        <a:xfrm>
          <a:off x="2286770" y="1694853"/>
          <a:ext cx="2119982" cy="148391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Default</a:t>
          </a:r>
        </a:p>
      </dsp:txBody>
      <dsp:txXfrm>
        <a:off x="2359222" y="1767305"/>
        <a:ext cx="1975078" cy="1339014"/>
      </dsp:txXfrm>
    </dsp:sp>
    <dsp:sp modelId="{A60D4934-6BE3-4E33-AFA7-7E60BFCC8EFD}">
      <dsp:nvSpPr>
        <dsp:cNvPr id="0" name=""/>
        <dsp:cNvSpPr/>
      </dsp:nvSpPr>
      <dsp:spPr>
        <a:xfrm>
          <a:off x="4406752" y="1836378"/>
          <a:ext cx="1541873" cy="1199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41C72-79B4-4DC9-8CDE-070AF0397A6F}">
      <dsp:nvSpPr>
        <dsp:cNvPr id="0" name=""/>
        <dsp:cNvSpPr/>
      </dsp:nvSpPr>
      <dsp:spPr>
        <a:xfrm>
          <a:off x="4284718" y="3311938"/>
          <a:ext cx="2119982" cy="148391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No collateral for lender</a:t>
          </a:r>
        </a:p>
      </dsp:txBody>
      <dsp:txXfrm>
        <a:off x="4357170" y="3384390"/>
        <a:ext cx="1975078" cy="1339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8E139-FE7B-4B53-8BB6-2F6B5C441F6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5C6B9-7175-4FEF-9B5C-A1B48733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02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18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49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7A2A5-B4D4-3632-F099-1704330BB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5AE0CC-B5C9-D8C7-7590-C9188FCBF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9A5D05-CD23-9466-D1AA-E61247DA5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KASEY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20D50-A209-FFB6-4C0D-82222790A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83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30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779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42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77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94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656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5F144-290B-4F6F-BA8F-561CA2CC6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B79C0-B603-F69E-85F2-F78669E11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946E2E-270B-7C67-4682-6F0F89837F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047E0-DF83-65F9-1CF0-09BDE486D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521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77667-0626-7B1B-10B2-F8E3DED70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49EAF1-E7F5-F18E-CF85-687A1631C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3FF2FD-3893-0BD7-1E04-53689F241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9B77F-3B3A-6527-3D77-C2812BBAE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84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463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9C3D0-BD61-DD4E-1CEB-F5030D79C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4D8D82-4868-F3F6-4412-0FA8AD951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BBACA7-53A9-39CB-6713-D8F145094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KASEY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3A0FD-A1B1-CC05-4859-87566F967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64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DC529-7B56-954C-91A0-F6E7AAEC931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2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0B339-BE97-0198-EA06-8B35CE787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757F8-00BD-F08F-DA96-D17B04976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7D32-5096-4E42-F41C-4FF8333C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561B-387F-49A1-AE37-C3B03EECB1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219BA-2AC8-FBEC-6568-EE9532209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C36B4-82CF-60F1-7E9C-F83474C0A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E19F-72BC-4547-B44F-91227A9A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6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6D3D-1CCE-1C25-24D2-CA75FB19F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03B4B-4ED1-5649-FCBF-72AA62624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11903-A98D-52F9-BA63-B3429135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561B-387F-49A1-AE37-C3B03EECB1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8ABAA-24ED-07AD-6019-EF666F9CD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8162A-E41E-C218-7064-DE7E6D39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E19F-72BC-4547-B44F-91227A9A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8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C722D-FDA3-FADE-224B-3D5BB3672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D79BC-85D1-8149-6BFA-6BA4AF1189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357FC-4DE5-CF6F-B8D8-AC3DFAE9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561B-387F-49A1-AE37-C3B03EECB1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58113-A6A9-3D10-DE2E-1487BB40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3CD6B-1A08-31C0-AA59-2E13FC036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E19F-72BC-4547-B44F-91227A9A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4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Image Single Column Dark_02">
    <p:bg>
      <p:bgPr>
        <a:solidFill>
          <a:srgbClr val="DF6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9AF87-AFF0-8964-2B06-934DE8FDC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170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31D65-B0FE-C02B-67C2-EA362242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64D65-E3FB-0900-D993-8426B6E2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2AAE-7A6A-3041-8640-644B6E497AEF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42141-E396-8E66-EE45-634271EC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Gordon Tilden Thomas Cordell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E6801-3336-1022-67AE-10D9DA80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479EF2-BB99-344C-9739-D9131B54F2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7006E6-A835-3EFE-7F16-F699D53F7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44DCA-4308-F710-36CB-9F40AC090B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8" y="894437"/>
            <a:ext cx="6172200" cy="4873625"/>
          </a:xfrm>
        </p:spPr>
        <p:txBody>
          <a:bodyPr anchor="ctr" anchorCtr="0">
            <a:normAutofit/>
          </a:bodyPr>
          <a:lstStyle>
            <a:lvl1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041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Image Single Column Dark_01">
    <p:bg>
      <p:bgPr>
        <a:solidFill>
          <a:srgbClr val="DF6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35742-F3ED-EBD9-6391-7DB76FFAD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170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31D65-B0FE-C02B-67C2-EA362242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64D65-E3FB-0900-D993-8426B6E2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2AAE-7A6A-3041-8640-644B6E497AEF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42141-E396-8E66-EE45-634271EC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Gordon Tilden Thomas Cordell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E6801-3336-1022-67AE-10D9DA80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479EF2-BB99-344C-9739-D9131B54F2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7006E6-A835-3EFE-7F16-F699D53F7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44DCA-4308-F710-36CB-9F40AC090B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8" y="894437"/>
            <a:ext cx="6172200" cy="4873625"/>
          </a:xfrm>
        </p:spPr>
        <p:txBody>
          <a:bodyPr anchor="ctr" anchorCtr="0">
            <a:normAutofit/>
          </a:bodyPr>
          <a:lstStyle>
            <a:lvl1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70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creen 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656DA5-1220-B5F9-7D27-F7C04E96B1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42DA5-8814-C2A5-E12A-A4698C3EF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9188" y="2471239"/>
            <a:ext cx="6115050" cy="920460"/>
          </a:xfrm>
        </p:spPr>
        <p:txBody>
          <a:bodyPr anchor="b" anchorCtr="0">
            <a:normAutofit/>
          </a:bodyPr>
          <a:lstStyle>
            <a:lvl1pPr algn="ctr">
              <a:lnSpc>
                <a:spcPts val="6600"/>
              </a:lnSpc>
              <a:defRPr sz="6000">
                <a:solidFill>
                  <a:srgbClr val="DF6A2E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4449A-9C62-B281-442A-FC6BF00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00AC0-A994-2B41-9C9A-0F5E4DC8AB04}" type="datetime1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BA160-A545-673A-7811-0DEFD758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8769792"/>
            <a:ext cx="4114800" cy="365125"/>
          </a:xfrm>
        </p:spPr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71BBE-E2D3-802C-E51B-779E03F5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8770525"/>
            <a:ext cx="347868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857B83-17C5-49E0-CEA8-E6E6472BD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6366" y="3536403"/>
            <a:ext cx="2591819" cy="92046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FD81CD-B611-89F9-8676-02F21153C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2728" y="2997905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C1434A6-B9B1-38B0-BC0A-76DD9A4B70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2728" y="3297135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C15B6BC-46C5-7536-C545-D54319FFC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2728" y="3531303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EBB4798-EEDA-CA14-3828-331E9DA6EB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7955" y="2887905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9C1DAAC-9C42-91B9-68C0-C65CB770CD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02728" y="1437247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B786473-0F05-C42A-90AE-154B6A2FDE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2728" y="1736477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8654818-700C-E184-1725-3ADCB602A0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02728" y="1970645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97F0B777-3C76-F135-1F1A-337392AE0B4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7955" y="1327247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4231AA36-63BC-95B1-CB8B-E9FF0456EF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02728" y="4559489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3D0F4E9-B68E-3002-7095-9BA2216807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728" y="4858719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3C9604B-8911-8E91-7F2C-95A15EEF43A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728" y="5092887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21" name="Picture Placeholder 21">
            <a:extLst>
              <a:ext uri="{FF2B5EF4-FFF2-40B4-BE49-F238E27FC236}">
                <a16:creationId xmlns:a16="http://schemas.microsoft.com/office/drawing/2014/main" id="{0A72F34A-CF4B-4B9A-D32A-B134CA79A6C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7955" y="4449489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45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-Use 2-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F572-8876-1CF0-83A1-39E60AB4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0CDC3-4492-2237-EA07-2D3908647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642746"/>
            <a:ext cx="5440681" cy="4351338"/>
          </a:xfrm>
        </p:spPr>
        <p:txBody>
          <a:bodyPr anchor="ctr" anchorCtr="0">
            <a:normAutofit/>
          </a:bodyPr>
          <a:lstStyle>
            <a:lvl1pPr>
              <a:spcAft>
                <a:spcPts val="0"/>
              </a:spcAft>
              <a:defRPr sz="1800"/>
            </a:lvl1pPr>
            <a:lvl2pPr>
              <a:spcAft>
                <a:spcPts val="0"/>
              </a:spcAft>
              <a:defRPr sz="18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B0C70-9A9D-B388-30BE-C262C79D3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122" y="1642746"/>
            <a:ext cx="5440681" cy="4351338"/>
          </a:xfrm>
        </p:spPr>
        <p:txBody>
          <a:bodyPr anchor="ctr" anchorCtr="0">
            <a:normAutofit/>
          </a:bodyPr>
          <a:lstStyle>
            <a:lvl1pPr>
              <a:spcAft>
                <a:spcPts val="0"/>
              </a:spcAft>
              <a:defRPr sz="1800"/>
            </a:lvl1pPr>
            <a:lvl2pPr>
              <a:spcAft>
                <a:spcPts val="0"/>
              </a:spcAft>
              <a:defRPr sz="18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BA818-25E9-B63C-E7A3-CFD52854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5428-4BF9-D34F-B4F9-5805AC70E097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38455-8FDB-7C7E-6791-6892C6D6F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77E06-A03F-2DFD-BCE8-28F475A1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Google Shape;147;p20">
            <a:extLst>
              <a:ext uri="{FF2B5EF4-FFF2-40B4-BE49-F238E27FC236}">
                <a16:creationId xmlns:a16="http://schemas.microsoft.com/office/drawing/2014/main" id="{61379633-4B86-F958-B531-E7B111FC7FD0}"/>
              </a:ext>
            </a:extLst>
          </p:cNvPr>
          <p:cNvSpPr/>
          <p:nvPr userDrawn="1"/>
        </p:nvSpPr>
        <p:spPr>
          <a:xfrm>
            <a:off x="1" y="470313"/>
            <a:ext cx="151254" cy="949131"/>
          </a:xfrm>
          <a:prstGeom prst="rect">
            <a:avLst/>
          </a:prstGeom>
          <a:solidFill>
            <a:srgbClr val="5E5E62">
              <a:alpha val="18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0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-Use 2-Column Dark">
    <p:bg>
      <p:bgPr>
        <a:solidFill>
          <a:srgbClr val="424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F572-8876-1CF0-83A1-39E60AB4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0CDC3-4492-2237-EA07-2D3908647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634998"/>
            <a:ext cx="5440681" cy="4359085"/>
          </a:xfrm>
        </p:spPr>
        <p:txBody>
          <a:bodyPr anchor="ctr" anchorCtr="0">
            <a:normAutofit/>
          </a:bodyPr>
          <a:lstStyle>
            <a:lvl1pPr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 sz="18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B0C70-9A9D-B388-30BE-C262C79D3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122" y="1642746"/>
            <a:ext cx="5440681" cy="4351337"/>
          </a:xfrm>
        </p:spPr>
        <p:txBody>
          <a:bodyPr anchor="ctr" anchorCtr="0">
            <a:normAutofit/>
          </a:bodyPr>
          <a:lstStyle>
            <a:lvl1pPr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 sz="18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BA818-25E9-B63C-E7A3-CFD52854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5428-4BF9-D34F-B4F9-5805AC70E097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38455-8FDB-7C7E-6791-6892C6D6F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77E06-A03F-2DFD-BCE8-28F475A1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69BB9-E617-FAA9-8E4F-20790E15A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  <p:sp>
        <p:nvSpPr>
          <p:cNvPr id="9" name="Google Shape;147;p20">
            <a:extLst>
              <a:ext uri="{FF2B5EF4-FFF2-40B4-BE49-F238E27FC236}">
                <a16:creationId xmlns:a16="http://schemas.microsoft.com/office/drawing/2014/main" id="{4BA129AA-188C-973B-3910-84DE0C5FE3E1}"/>
              </a:ext>
            </a:extLst>
          </p:cNvPr>
          <p:cNvSpPr/>
          <p:nvPr userDrawn="1"/>
        </p:nvSpPr>
        <p:spPr>
          <a:xfrm>
            <a:off x="1" y="470313"/>
            <a:ext cx="151254" cy="949131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7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-Use 1-Column Dark">
    <p:bg>
      <p:bgPr>
        <a:solidFill>
          <a:srgbClr val="424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B93F-2311-2808-2111-FD38366D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7" y="310827"/>
            <a:ext cx="11273673" cy="1325563"/>
          </a:xfrm>
        </p:spPr>
        <p:txBody>
          <a:bodyPr/>
          <a:lstStyle>
            <a:lvl1pPr>
              <a:defRPr b="1" i="0">
                <a:solidFill>
                  <a:srgbClr val="DF6A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FB048-8927-8465-4600-085E887A1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28" y="1636390"/>
            <a:ext cx="11273672" cy="4027983"/>
          </a:xfrm>
        </p:spPr>
        <p:txBody>
          <a:bodyPr anchor="ctr" anchorCtr="0"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BFDD7-D578-DDB6-38D1-2EACCAE5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5975-1B6E-4044-9629-A59B137552F8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A5CF-1E91-7BAB-C5F8-628926EE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27A3-9255-4C9F-4BDC-0884BCAE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1479EF2-BB99-344C-9739-D9131B54F2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DE8C3B-2027-1216-F060-56707423A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  <p:sp>
        <p:nvSpPr>
          <p:cNvPr id="10" name="Google Shape;147;p20">
            <a:extLst>
              <a:ext uri="{FF2B5EF4-FFF2-40B4-BE49-F238E27FC236}">
                <a16:creationId xmlns:a16="http://schemas.microsoft.com/office/drawing/2014/main" id="{06F5C669-B311-8CA4-1679-06B49CE51454}"/>
              </a:ext>
            </a:extLst>
          </p:cNvPr>
          <p:cNvSpPr/>
          <p:nvPr userDrawn="1"/>
        </p:nvSpPr>
        <p:spPr>
          <a:xfrm>
            <a:off x="1" y="470313"/>
            <a:ext cx="151254" cy="949131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8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Image Single Column Whit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35742-F3ED-EBD9-6391-7DB76FFAD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170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31D65-B0FE-C02B-67C2-EA362242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8"/>
            <a:ext cx="3932237" cy="4873624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548DA-677B-DD1F-D2D4-F55A3D1B8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94437"/>
            <a:ext cx="6172200" cy="4873625"/>
          </a:xfrm>
        </p:spPr>
        <p:txBody>
          <a:bodyPr anchor="ctr" anchorCtr="0">
            <a:normAutofit/>
          </a:bodyPr>
          <a:lstStyle>
            <a:lvl1pPr>
              <a:spcAft>
                <a:spcPts val="600"/>
              </a:spcAft>
              <a:defRPr sz="18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64D65-E3FB-0900-D993-8426B6E2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75AB-66B7-6D4E-9DDB-533A8C3E7787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42141-E396-8E66-EE45-634271EC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E6801-3336-1022-67AE-10D9DA80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0980"/>
            <a:ext cx="354793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7006E6-A835-3EFE-7F16-F699D53F7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Image Single Column Whit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35742-F3ED-EBD9-6391-7DB76FFAD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170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31D65-B0FE-C02B-67C2-EA362242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rgbClr val="DF6A2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64D65-E3FB-0900-D993-8426B6E2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2AAE-7A6A-3041-8640-644B6E497AEF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42141-E396-8E66-EE45-634271EC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E6801-3336-1022-67AE-10D9DA80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7006E6-A835-3EFE-7F16-F699D53F7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7F457F-235F-7F93-E2B5-5730B7718F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8" y="894437"/>
            <a:ext cx="6172200" cy="4873625"/>
          </a:xfrm>
        </p:spPr>
        <p:txBody>
          <a:bodyPr anchor="ctr" anchorCtr="0">
            <a:normAutofit/>
          </a:bodyPr>
          <a:lstStyle>
            <a:lvl1pPr>
              <a:spcAft>
                <a:spcPts val="600"/>
              </a:spcAft>
              <a:defRPr sz="18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05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06D3-26E0-CB67-9F33-8C8A8152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4AF6C-3E32-3682-452C-915CC3BD0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64208-53EC-1695-F03B-56A15EEB7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561B-387F-49A1-AE37-C3B03EECB1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A206D-13C2-F00E-0BE3-67D3E09E5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60DCE-BFDD-5BD6-8FE9-A96C746E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E19F-72BC-4547-B44F-91227A9A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50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-Use 1-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B93F-2311-2808-2111-FD38366D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7" y="310827"/>
            <a:ext cx="11273673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FB048-8927-8465-4600-085E887A1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28" y="1636390"/>
            <a:ext cx="11273672" cy="4027983"/>
          </a:xfrm>
        </p:spPr>
        <p:txBody>
          <a:bodyPr anchor="ctr" anchorCtr="0"/>
          <a:lstStyle>
            <a:lvl1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BFDD7-D578-DDB6-38D1-2EACCAE5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5975-1B6E-4044-9629-A59B137552F8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A5CF-1E91-7BAB-C5F8-628926EE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27A3-9255-4C9F-4BDC-0884BCAE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Google Shape;147;p20">
            <a:extLst>
              <a:ext uri="{FF2B5EF4-FFF2-40B4-BE49-F238E27FC236}">
                <a16:creationId xmlns:a16="http://schemas.microsoft.com/office/drawing/2014/main" id="{34FFD13D-2361-3D66-8B11-09B25AC6B619}"/>
              </a:ext>
            </a:extLst>
          </p:cNvPr>
          <p:cNvSpPr/>
          <p:nvPr userDrawn="1"/>
        </p:nvSpPr>
        <p:spPr>
          <a:xfrm>
            <a:off x="0" y="470314"/>
            <a:ext cx="137100" cy="949131"/>
          </a:xfrm>
          <a:prstGeom prst="rect">
            <a:avLst/>
          </a:prstGeom>
          <a:solidFill>
            <a:srgbClr val="5E5E62">
              <a:alpha val="18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3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2A25A-7491-67DB-5772-AE1F8321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A4E3C-8756-D521-1E15-6EE49E2EB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C52D-55C7-6E65-88DD-645D1FFD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561B-387F-49A1-AE37-C3B03EECB1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94692-46CE-E5A5-0FA0-21B47FA0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D9ADF-BB7D-17D5-2B2D-96342964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E19F-72BC-4547-B44F-91227A9A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2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AD7D5-3BAF-F138-A572-7CEC03B18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4F93C-E4C4-7224-8301-B8998632EA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5FB5E-8F5E-90F5-16F4-5DEE09D4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C9952-DDBF-A61D-4EF2-1106DF35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561B-387F-49A1-AE37-C3B03EECB1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2454F-3946-9546-2A16-3A96A5912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1D440-D5D3-6D71-8263-0D8C7AE2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E19F-72BC-4547-B44F-91227A9A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22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8A08-B602-D5E9-0A39-C1CA67E2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3F92F-283F-E940-30F1-64C420B86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1AE79-8906-EC57-9F2D-5A6A777E6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8B2D3-3AF8-7D6F-C11E-34A8477DF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2F8AC6-E7CF-4048-9896-C3DCB2E66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CD20FD-7968-8CC3-454F-AB386C654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561B-387F-49A1-AE37-C3B03EECB1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23D01-8BFF-66D5-593B-3D913821F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6D086B-7B52-4AF9-8603-F0F5461A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E19F-72BC-4547-B44F-91227A9A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9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DA0A-2755-B3D0-DC7F-5C3B15C84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99F6CD-7F75-4181-5F11-1A06BFA9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561B-387F-49A1-AE37-C3B03EECB1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9C8B2-0075-3667-903E-9831D80A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8E21E-3C56-AF1B-13D4-69612959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E19F-72BC-4547-B44F-91227A9A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9C617F-C99C-3D02-7B04-0B37CDC2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561B-387F-49A1-AE37-C3B03EECB1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20F40-5817-F6B2-671A-AA567D75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31393-A3BB-73BD-FEC0-C0EB4CCFD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E19F-72BC-4547-B44F-91227A9A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73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D448-D873-F9B1-0129-0669FB4E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A902-314F-34A0-46F1-FE4B220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88E89-7BC6-5BC3-A329-489A8C2D3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B18A9-CEE5-32C6-1202-13FFF3ED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561B-387F-49A1-AE37-C3B03EECB1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C86C5-4726-6D09-94AC-64E666ABA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4CD04-D39C-4400-742C-DF28A0AB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E19F-72BC-4547-B44F-91227A9A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9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5135-14FB-0169-F74A-7E9039EE2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F5E9D7-66D9-D9D3-FEDB-9E40CB49A1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CFF2A-7A78-B266-E19B-5DCDEE966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2318F-145C-A59A-99CD-7D7D9F1F1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561B-387F-49A1-AE37-C3B03EECB1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DE4D0-E5E0-2DF1-ACE0-F45C5AC09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67C1D-80EA-AB27-307E-50C57DBD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E19F-72BC-4547-B44F-91227A9A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7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FDAD2C-AE95-9987-AE94-D9CB5383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29FA8-9E73-FABA-772C-366725F98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F99F9-2862-508A-1FA9-59C8DD9FA9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0C561B-387F-49A1-AE37-C3B03EECB1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E149E-D02A-1C88-8FC4-13CAFA2C1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69DAD-2C8B-F4FA-B910-B99AFA7D2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29E19F-72BC-4547-B44F-91227A9A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7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A231-782B-F9F3-1ED7-F6F2317E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Broker Liability Refresher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1F4503-6D97-72E2-CD51-E8A399858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715" y="1291016"/>
            <a:ext cx="5444308" cy="823912"/>
          </a:xfrm>
        </p:spPr>
        <p:txBody>
          <a:bodyPr/>
          <a:lstStyle/>
          <a:p>
            <a:pPr algn="ctr"/>
            <a:r>
              <a:rPr lang="en-US" dirty="0"/>
              <a:t>Legal Exposure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BEFC1-2D39-2936-2D3B-79204EB70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692" y="2324809"/>
            <a:ext cx="5189815" cy="3529682"/>
          </a:xfrm>
        </p:spPr>
        <p:txBody>
          <a:bodyPr>
            <a:normAutofit/>
          </a:bodyPr>
          <a:lstStyle/>
          <a:p>
            <a:r>
              <a:rPr lang="en-US" sz="2000" dirty="0"/>
              <a:t>Breach of contract and/or negligence in failing to carry out specific instructions.  E.g., not procuring coverage that the insured expressly requested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Easier path for claimant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A4A599-7F0D-44F3-0B02-5B383DD13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4917" y="1291016"/>
            <a:ext cx="5434367" cy="823912"/>
          </a:xfrm>
        </p:spPr>
        <p:txBody>
          <a:bodyPr/>
          <a:lstStyle/>
          <a:p>
            <a:pPr algn="ctr"/>
            <a:r>
              <a:rPr lang="en-US" dirty="0"/>
              <a:t>Legal Exposure B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1861E4-A7EB-FA15-E4AF-4F07D82BB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1572" y="2324809"/>
            <a:ext cx="5434367" cy="3529682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“Special Relationship”—A heightened duty to provide advice to a professional standard of care</a:t>
            </a:r>
          </a:p>
          <a:p>
            <a:pPr lvl="2"/>
            <a:r>
              <a:rPr lang="en-US" sz="2000" dirty="0"/>
              <a:t>Duration of relationship?</a:t>
            </a:r>
          </a:p>
          <a:p>
            <a:pPr lvl="2"/>
            <a:r>
              <a:rPr lang="en-US" sz="2000" dirty="0"/>
              <a:t>Compensation other than commission?</a:t>
            </a:r>
          </a:p>
          <a:p>
            <a:pPr lvl="2"/>
            <a:r>
              <a:rPr lang="en-US" sz="2000" dirty="0"/>
              <a:t>Written services agreement?</a:t>
            </a:r>
          </a:p>
          <a:p>
            <a:pPr lvl="2"/>
            <a:r>
              <a:rPr lang="en-US" sz="2000" dirty="0"/>
              <a:t>Representations from broker about services, expertise?</a:t>
            </a:r>
          </a:p>
          <a:p>
            <a:pPr lvl="2"/>
            <a:r>
              <a:rPr lang="en-US" sz="2000" dirty="0"/>
              <a:t>Knowledge that client is relying on that expertise?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117F4-1349-E44E-BEDF-5971A577A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C1C0D-2EF6-D7F4-1A9C-FA0CA527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F73198-66D4-EE4E-A076-B1842C128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71A32-7D5F-6805-3385-D2CFEF4D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C87D6-47EB-CDCC-BECF-FA744CB0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46C522-CA5E-898A-5F69-02F9AFC186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8" y="894437"/>
            <a:ext cx="6172200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Identify why property coverage gaps occur and how to recognize them early.</a:t>
            </a:r>
          </a:p>
          <a:p>
            <a:r>
              <a:rPr lang="en-US" dirty="0"/>
              <a:t>Evaluate potential third-party claims when coverage falls short.</a:t>
            </a:r>
          </a:p>
          <a:p>
            <a:r>
              <a:rPr lang="en-US" dirty="0"/>
              <a:t>Learn how to coordinate with subrogation counsel or carriers.</a:t>
            </a:r>
          </a:p>
          <a:p>
            <a:r>
              <a:rPr lang="en-US" dirty="0"/>
              <a:t>Understand how to use assignments as a bridge to new insurance recoveries.</a:t>
            </a:r>
          </a:p>
        </p:txBody>
      </p:sp>
    </p:spTree>
    <p:extLst>
      <p:ext uri="{BB962C8B-B14F-4D97-AF65-F5344CB8AC3E}">
        <p14:creationId xmlns:p14="http://schemas.microsoft.com/office/powerpoint/2010/main" val="125698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5AA8A-6E38-B41E-1D00-DA0E29DD7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493-638F-52A5-B80E-8F669023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9435"/>
            <a:ext cx="1127760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Uninsured Losses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BFAA9-6A27-4E6B-A85F-54D7AB44D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2784686"/>
            <a:ext cx="5440681" cy="206745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07BE-65F1-E8B0-76AF-F6C0EF02D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122" y="1642746"/>
            <a:ext cx="5440681" cy="435133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How many of you have seen a claim where coverage didn’t fully respond—and the insured assumed that was the end of the road?</a:t>
            </a:r>
          </a:p>
          <a:p>
            <a:r>
              <a:rPr lang="en-US" sz="2400" dirty="0"/>
              <a:t>Think of a claim you’ve handled where the carrier paid something—but far less than the actual cost. What created that gap?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2D479-3EE9-12B4-D3CB-6ECDA114E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76A09-380C-258B-8FA6-B5740611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DD507-AD02-EB51-E2CD-18939577E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1328E-9C6F-539E-467A-68D905722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9435"/>
            <a:ext cx="1127760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The Coverage Gap Problem</a:t>
            </a:r>
          </a:p>
        </p:txBody>
      </p:sp>
      <p:pic>
        <p:nvPicPr>
          <p:cNvPr id="2050" name="Picture 2" descr="Guess what London Tube: I will not mind the GAP | by Reem Shraydeh | Medium">
            <a:extLst>
              <a:ext uri="{FF2B5EF4-FFF2-40B4-BE49-F238E27FC236}">
                <a16:creationId xmlns:a16="http://schemas.microsoft.com/office/drawing/2014/main" id="{645FFC34-C3CB-F000-24D7-325A853A6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98" y="1774285"/>
            <a:ext cx="5440681" cy="408051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97C20-AEF3-7569-14A5-24A2CC77B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122" y="1642746"/>
            <a:ext cx="5440681" cy="4351338"/>
          </a:xfrm>
        </p:spPr>
        <p:txBody>
          <a:bodyPr anchor="ctr">
            <a:normAutofit/>
          </a:bodyPr>
          <a:lstStyle/>
          <a:p>
            <a:r>
              <a:rPr lang="en-US" dirty="0"/>
              <a:t>Why Property Insurance Often Falls Short:</a:t>
            </a:r>
          </a:p>
          <a:p>
            <a:pPr lvl="1"/>
            <a:r>
              <a:rPr lang="en-US" dirty="0"/>
              <a:t>Policy limits vs. total replacement cost (inflation, code upgrades, soft costs).</a:t>
            </a:r>
          </a:p>
          <a:p>
            <a:pPr lvl="1"/>
            <a:r>
              <a:rPr lang="en-US" dirty="0"/>
              <a:t>Exclusions for workmanship, design, or maintenance defects.</a:t>
            </a:r>
          </a:p>
          <a:p>
            <a:pPr lvl="1"/>
            <a:r>
              <a:rPr lang="en-US" dirty="0"/>
              <a:t>Coverage limited to “direct physical loss” — not loss of value or delayed repair.</a:t>
            </a:r>
          </a:p>
          <a:p>
            <a:pPr lvl="1"/>
            <a:r>
              <a:rPr lang="en-US" dirty="0"/>
              <a:t>Business interruption/extra expense limits expiring before work completes.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8A7A4-E2E2-103A-51B8-CD08B6446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2A163-5C00-704A-6BD2-138FE26D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EAE-15DE-D74D-C0E7-9725B340A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9E36-877C-A5C4-C547-9994A01B8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9435"/>
            <a:ext cx="1127760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Real World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61CCA-2D97-8845-F361-219A0B0AC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642746"/>
            <a:ext cx="5440681" cy="4351338"/>
          </a:xfrm>
        </p:spPr>
        <p:txBody>
          <a:bodyPr anchor="ctr">
            <a:normAutofit/>
          </a:bodyPr>
          <a:lstStyle/>
          <a:p>
            <a:r>
              <a:rPr lang="en-US" dirty="0"/>
              <a:t>Examples: </a:t>
            </a:r>
          </a:p>
          <a:p>
            <a:pPr lvl="1"/>
            <a:r>
              <a:rPr lang="en-US" dirty="0"/>
              <a:t>Condominium Water Intrusion.</a:t>
            </a:r>
          </a:p>
          <a:p>
            <a:pPr lvl="1"/>
            <a:r>
              <a:rPr lang="en-US" dirty="0"/>
              <a:t>Warehouse Roof Collapse.</a:t>
            </a:r>
          </a:p>
          <a:p>
            <a:pPr lvl="1"/>
            <a:r>
              <a:rPr lang="en-US" dirty="0"/>
              <a:t>Toxic Fume Contamination at a Hotel.</a:t>
            </a:r>
          </a:p>
          <a:p>
            <a:pPr lvl="1"/>
            <a:r>
              <a:rPr lang="en-US" dirty="0"/>
              <a:t>Manufacturing Plant Fire.</a:t>
            </a:r>
          </a:p>
          <a:p>
            <a:pPr lvl="1"/>
            <a:r>
              <a:rPr lang="en-US" dirty="0"/>
              <a:t>Frozen Pipes at a Home.</a:t>
            </a:r>
          </a:p>
          <a:p>
            <a:r>
              <a:rPr lang="en-US" dirty="0"/>
              <a:t>When coverage ends, your recovery options shouldn’t. That’s where liability investigation begins.</a:t>
            </a:r>
          </a:p>
          <a:p>
            <a:pPr lvl="1"/>
            <a:endParaRPr lang="en-US" dirty="0"/>
          </a:p>
        </p:txBody>
      </p:sp>
      <p:pic>
        <p:nvPicPr>
          <p:cNvPr id="3074" name="Picture 2" descr="Georgia plant fire extinguished, shelter-in-place lifted | Georgia Public  Broadcasting">
            <a:extLst>
              <a:ext uri="{FF2B5EF4-FFF2-40B4-BE49-F238E27FC236}">
                <a16:creationId xmlns:a16="http://schemas.microsoft.com/office/drawing/2014/main" id="{69E97E65-000D-CD42-12A0-B81E58C5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4380" y="1642746"/>
            <a:ext cx="5180164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3BDD3-4D73-02B8-3D56-9E6D51AC0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68413-A613-CB0E-EBD9-CDBDAB96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FDD81-7C03-0AD6-D5A3-6DDBDBE0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618B3-C738-167A-E25C-E74D7E43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9435"/>
            <a:ext cx="1127760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Identifying Viable Third-Party Claims for Uninsured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79EA2-A25C-F2B1-EA78-5B627813C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634998"/>
            <a:ext cx="5440681" cy="4359085"/>
          </a:xfrm>
        </p:spPr>
        <p:txBody>
          <a:bodyPr anchor="ctr">
            <a:normAutofit/>
          </a:bodyPr>
          <a:lstStyle/>
          <a:p>
            <a:endParaRPr lang="en-US" dirty="0"/>
          </a:p>
          <a:p>
            <a:pPr lvl="1"/>
            <a:r>
              <a:rPr lang="en-US" sz="2400" dirty="0"/>
              <a:t>Early forensic work: retain engineers and materials experts.</a:t>
            </a:r>
          </a:p>
          <a:p>
            <a:pPr lvl="1"/>
            <a:r>
              <a:rPr lang="en-US" sz="2400" dirty="0"/>
              <a:t>Compare as-built conditions with plans/specs.</a:t>
            </a:r>
          </a:p>
          <a:p>
            <a:pPr lvl="1"/>
            <a:r>
              <a:rPr lang="en-US" sz="2400" dirty="0"/>
              <a:t>Trace the causal chain—what party’s conduct or product contributed?</a:t>
            </a:r>
          </a:p>
          <a:p>
            <a:pPr lvl="1"/>
            <a:r>
              <a:rPr lang="en-US" sz="2400" dirty="0"/>
              <a:t>Identify who was on site and when (subs, vendors, manufacturers).</a:t>
            </a:r>
          </a:p>
          <a:p>
            <a:pPr lvl="1"/>
            <a:r>
              <a:rPr lang="en-US" sz="2400" dirty="0"/>
              <a:t>Pro Tip: Obtain documents, including contracts, change orders, insurance certificates, policies, etc.</a:t>
            </a:r>
          </a:p>
        </p:txBody>
      </p:sp>
      <p:pic>
        <p:nvPicPr>
          <p:cNvPr id="1028" name="Picture 4" descr="Learn, Study and Inspect Liability. a Magnifying Glass Enlarging Word  Liability Written on a Blackboard Stock Illustration - Illustration of  tort, board: 377103266">
            <a:extLst>
              <a:ext uri="{FF2B5EF4-FFF2-40B4-BE49-F238E27FC236}">
                <a16:creationId xmlns:a16="http://schemas.microsoft.com/office/drawing/2014/main" id="{0BDCA31D-BDC5-B8ED-02D3-613200930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4122" y="2002587"/>
            <a:ext cx="5440681" cy="363165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29081-0B92-3B1A-FCA1-3F969822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E7D53-6A2B-32BF-8970-FED3F535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CA15F-B1E1-3BFE-2566-8EB4E8640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C92B3-53C9-F41A-DE15-346C1069C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9435"/>
            <a:ext cx="1127760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Common At-Fault Parties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4FA51E1-D051-6566-3F60-94A968B7D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r="15973" b="-1"/>
          <a:stretch>
            <a:fillRect/>
          </a:stretch>
        </p:blipFill>
        <p:spPr bwMode="auto">
          <a:xfrm>
            <a:off x="457198" y="1642746"/>
            <a:ext cx="5440681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394F4-3933-3DE9-11DC-9382256E2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122" y="1642746"/>
            <a:ext cx="5440681" cy="4351338"/>
          </a:xfrm>
        </p:spPr>
        <p:txBody>
          <a:bodyPr anchor="ctr">
            <a:normAutofit/>
          </a:bodyPr>
          <a:lstStyle/>
          <a:p>
            <a:endParaRPr lang="en-US" dirty="0"/>
          </a:p>
          <a:p>
            <a:pPr lvl="1"/>
            <a:r>
              <a:rPr lang="en-US" dirty="0"/>
              <a:t>Contractors/Subcontractors: negligent installation, failure to follow specs.</a:t>
            </a:r>
          </a:p>
          <a:p>
            <a:pPr lvl="1"/>
            <a:r>
              <a:rPr lang="en-US" dirty="0"/>
              <a:t>Architects/Engineers: design defects, improper materials selection.</a:t>
            </a:r>
          </a:p>
          <a:p>
            <a:pPr lvl="1"/>
            <a:r>
              <a:rPr lang="en-US" dirty="0"/>
              <a:t>Manufacturers/Suppliers: product failure or incompatibility. </a:t>
            </a:r>
          </a:p>
          <a:p>
            <a:pPr lvl="1"/>
            <a:r>
              <a:rPr lang="en-US" dirty="0"/>
              <a:t>Developers/Owners: failure to supervise or coordinate work.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DCDB8-5C8F-2ED8-DFCF-F0A56EE0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19A80-610B-9A47-F551-DA08209D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8CBC7-E96A-0AC1-591B-A2C8D692A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C4DD8-5A53-ECEF-499A-2CD6BF7E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9435"/>
            <a:ext cx="1127760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Evaluating Legal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C9522-22D7-F15D-C88C-58FBECC8E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642746"/>
            <a:ext cx="5440681" cy="43513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Negligence: unsafe design or installation leading to property damage.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Breach of Contract: failure to perform per plans/specs; implied duty of workmanship.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Breach of Warranty: express or implied (fitness, merchantability, durability).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Product Liability: defective components causing downstream loss.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Statutory Claims: consumer protection, product liability act.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Contribution/Indemnity: contractual or equitable.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Pro Tip: Evaluate statutes of limitation/repose—act early.</a:t>
            </a:r>
            <a:endParaRPr lang="en-US"/>
          </a:p>
        </p:txBody>
      </p:sp>
      <p:pic>
        <p:nvPicPr>
          <p:cNvPr id="5123" name="Picture 3" descr="A Dictionary of Legal Theory: Bix, Brian H.: 9780199244621: Amazon.com:  Books">
            <a:extLst>
              <a:ext uri="{FF2B5EF4-FFF2-40B4-BE49-F238E27FC236}">
                <a16:creationId xmlns:a16="http://schemas.microsoft.com/office/drawing/2014/main" id="{C4037571-5F9D-2880-FF83-CBF0FD7F8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7474" y="1642746"/>
            <a:ext cx="2773977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D84E84-1D6C-30A3-6F83-0E358A667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D1CCD-94EA-DCF3-2B12-E20F2A07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212B8-C669-981A-4CE0-56CE28C9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9435"/>
            <a:ext cx="1127760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Subrogation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0C11C-09CB-11AE-E46D-A343DF32D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634998"/>
            <a:ext cx="5440681" cy="4580272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Even if your client’s insurer is pursuing subrogation, you can often coordinate efforts to improve both recoveries.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Definition and purpose of subrogation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Subrogation = insurer “steps into the shoes” of the insured.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Arises after insurer pays a loss.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Two types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Equitable (automatic).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Contractual subrogation (policy language and assignments).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Subrogation vs. Reimbursement.</a:t>
            </a:r>
          </a:p>
        </p:txBody>
      </p:sp>
      <p:pic>
        <p:nvPicPr>
          <p:cNvPr id="1030" name="Picture 6" descr="Why You Should Put Yourself in Someone Else's Shoes">
            <a:extLst>
              <a:ext uri="{FF2B5EF4-FFF2-40B4-BE49-F238E27FC236}">
                <a16:creationId xmlns:a16="http://schemas.microsoft.com/office/drawing/2014/main" id="{888F31EF-5444-8E1B-74C1-BD36A2C67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4120" y="1998512"/>
            <a:ext cx="5440681" cy="306038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51CB8-529F-8EC4-26D9-DB7E1BFE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D85AC-52BA-BDD5-610B-0CCA6A6F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5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65BB6-0EEF-3F00-39C8-4DE8822B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7" y="310827"/>
            <a:ext cx="11273673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Subrogation Basics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2A91E9-5EB9-26CB-4BC1-02C6FAE37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6C133F-6F2C-913E-307E-364EF08D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CD7A0E24-FD50-8318-1659-FD7BA80E28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1128" y="1636390"/>
          <a:ext cx="11273672" cy="402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348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4C5CC-37F8-A2F7-EA3D-727FF5FC0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38BC-6A1E-B7FC-C3DA-5AB395372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Aligning with Your Insurer’s Subrogation Efforts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5F763-BA9A-5DB7-3254-A238BB842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94437"/>
            <a:ext cx="6172200" cy="48736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Even if your client’s insurer is pursuing subrogation, you can often coordinate efforts to improve both recoveries.</a:t>
            </a:r>
          </a:p>
          <a:p>
            <a:pPr>
              <a:lnSpc>
                <a:spcPct val="90000"/>
              </a:lnSpc>
            </a:pPr>
            <a:r>
              <a:rPr lang="en-US" dirty="0"/>
              <a:t>The first step is to coordinate with the insurer’s subrogation team: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Know who the subrogation lawyers are.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Request status updates from the subrogation lawyers.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Participate in joint examinations.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Ensure your uninsured losses are part of the damages model.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Piggyback on the insurer’s discovery and expert work.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Negotiate cost-sharing: experts, mediations, depositions.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1B6CC6-1873-42CB-BF28-1A12E2D2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FCA1C6-77F0-8247-D2AB-B4CBBC78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0980"/>
            <a:ext cx="35479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024E-5FB5-4BAD-F55F-54BA602C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77" y="574840"/>
            <a:ext cx="3932237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Most Common Sources of Broker Liability Claims	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CF6FC54-D84E-6866-E34D-93A42107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EE9515B-A502-373D-54DA-CDB96ECB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586C9-4CF8-2C73-498F-B22E9A654D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92066" y="1138687"/>
            <a:ext cx="6172200" cy="5050981"/>
          </a:xfrm>
        </p:spPr>
        <p:txBody>
          <a:bodyPr anchor="ctr">
            <a:normAutofit/>
          </a:bodyPr>
          <a:lstStyle/>
          <a:p>
            <a:r>
              <a:rPr lang="en-US" sz="2200" dirty="0"/>
              <a:t>Notifying insurers, especially under claims-made-and-reported policies and excess policies</a:t>
            </a:r>
          </a:p>
          <a:p>
            <a:pPr lvl="1"/>
            <a:r>
              <a:rPr lang="en-US" sz="2200" dirty="0"/>
              <a:t>Law is unforgiving</a:t>
            </a:r>
          </a:p>
          <a:p>
            <a:pPr lvl="1"/>
            <a:r>
              <a:rPr lang="en-US" sz="2200" dirty="0"/>
              <a:t>Widespread lack of awareness among insureds</a:t>
            </a:r>
          </a:p>
          <a:p>
            <a:pPr lvl="1"/>
            <a:r>
              <a:rPr lang="en-US" sz="2200" dirty="0"/>
              <a:t>Importance of notice of circumstance/potential claims</a:t>
            </a:r>
          </a:p>
          <a:p>
            <a:pPr lvl="1"/>
            <a:r>
              <a:rPr lang="en-US" sz="2200" dirty="0"/>
              <a:t>No Special Relationship showing needed</a:t>
            </a:r>
          </a:p>
          <a:p>
            <a:r>
              <a:rPr lang="en-US" sz="2200" dirty="0"/>
              <a:t>Notify the entire tower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7D968-9BA4-3D60-DCB9-FD0CBC7CFA1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476529" y="8769792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CB7CD-58DF-45D8-2F25-9D1C5A0BBB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0320" y="8770525"/>
            <a:ext cx="39848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65BB6-0EEF-3F00-39C8-4DE8822B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Aligning with Your Insurer’s Subrogation Efforts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2A91E9-5EB9-26CB-4BC1-02C6FAE37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6C133F-6F2C-913E-307E-364EF08D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BB50EBB8-C140-A016-0DDB-0F2D9F62F1F7}"/>
              </a:ext>
            </a:extLst>
          </p:cNvPr>
          <p:cNvGraphicFramePr>
            <a:graphicFrameLocks noGrp="1"/>
          </p:cNvGraphicFramePr>
          <p:nvPr>
            <p:ph idx="13"/>
          </p:nvPr>
        </p:nvGraphicFramePr>
        <p:xfrm>
          <a:off x="5183188" y="894437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63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B2817-91C4-6430-FEDC-0C1C9C10F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8CD62-7002-F171-5831-663DE84C8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9435"/>
            <a:ext cx="1127760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Strategic Use of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CCDA-96AF-D4DC-9E84-B24FFC067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122" y="1642746"/>
            <a:ext cx="5440681" cy="4351338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2500" b="1" dirty="0"/>
              <a:t>What an Assignment of Claims Is</a:t>
            </a:r>
            <a:endParaRPr lang="en-US" sz="2500" dirty="0"/>
          </a:p>
          <a:p>
            <a:pPr lvl="1"/>
            <a:r>
              <a:rPr lang="en-US" sz="2500" dirty="0"/>
              <a:t>A transfer of legal rights from one party (assignor) to another (assignee).</a:t>
            </a:r>
          </a:p>
          <a:p>
            <a:pPr lvl="1"/>
            <a:r>
              <a:rPr lang="en-US" sz="2500" dirty="0"/>
              <a:t>Common in settlements where at-fault party has insufficient assets or insurance to cover all the damages.</a:t>
            </a:r>
          </a:p>
          <a:p>
            <a:pPr lvl="1"/>
            <a:r>
              <a:rPr lang="en-US" sz="2500" dirty="0"/>
              <a:t>Used in covenant judgment frameworks (</a:t>
            </a:r>
            <a:r>
              <a:rPr lang="en-US" sz="2500" i="1" dirty="0"/>
              <a:t>Wood v. Milionis</a:t>
            </a:r>
            <a:r>
              <a:rPr lang="en-US" sz="2500" dirty="0"/>
              <a:t>; </a:t>
            </a:r>
            <a:r>
              <a:rPr lang="en-US" sz="2500" i="1" dirty="0"/>
              <a:t>Bird v. Best Plumbing</a:t>
            </a:r>
            <a:r>
              <a:rPr lang="en-US" sz="2500" dirty="0"/>
              <a:t>).</a:t>
            </a:r>
          </a:p>
          <a:p>
            <a:r>
              <a:rPr lang="en-US" sz="2500" b="1" dirty="0"/>
              <a:t>Turning Assignments into Recovery Tools</a:t>
            </a:r>
            <a:endParaRPr lang="en-US" sz="2500" dirty="0"/>
          </a:p>
          <a:p>
            <a:pPr lvl="1"/>
            <a:r>
              <a:rPr lang="en-US" sz="2500" dirty="0"/>
              <a:t>Obtain assignment of the contractor’s rights against its insurer or subcontractors. </a:t>
            </a:r>
          </a:p>
          <a:p>
            <a:pPr lvl="1"/>
            <a:r>
              <a:rPr lang="en-US" sz="2500" dirty="0"/>
              <a:t>Use IFCA/CPA leverage to enhance value against insurer assignments.</a:t>
            </a:r>
          </a:p>
          <a:p>
            <a:pPr lvl="1"/>
            <a:r>
              <a:rPr lang="en-US" sz="2500" dirty="0"/>
              <a:t>Case example: HOA obtains assignment from general contractor, recovers from subcontractor’s insurer.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2645E-5C3B-192E-134E-347CE52EA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29610-C667-C40F-A469-9DB777A86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pic>
        <p:nvPicPr>
          <p:cNvPr id="2052" name="Picture 4" descr="Assignment DONE! - Success Kid Meme Generator">
            <a:extLst>
              <a:ext uri="{FF2B5EF4-FFF2-40B4-BE49-F238E27FC236}">
                <a16:creationId xmlns:a16="http://schemas.microsoft.com/office/drawing/2014/main" id="{E2F1A355-7FC4-C683-485A-49443538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05" y="1642746"/>
            <a:ext cx="4351339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52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ED220-0657-D065-F98A-7495B7DC2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F906FF-E43A-A069-50CE-5D24AD04E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Recap and Core Takeaways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6DD93-DD37-10AA-9FA7-65CDBC071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81B2A-08DA-E361-2365-848C2FA8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9ECEE7-120E-EB6B-3171-75DD7D8F23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8" y="894437"/>
            <a:ext cx="6172200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Coverage gaps are common—anticipate and quantify them early.</a:t>
            </a:r>
          </a:p>
          <a:p>
            <a:r>
              <a:rPr lang="en-US" dirty="0"/>
              <a:t>Liability investigation is key to unlocking uninsured recovery.</a:t>
            </a:r>
          </a:p>
          <a:p>
            <a:r>
              <a:rPr lang="en-US" dirty="0"/>
              <a:t>Coordination with subrogation can multiply recovery value.</a:t>
            </a:r>
          </a:p>
          <a:p>
            <a:r>
              <a:rPr lang="en-US" dirty="0"/>
              <a:t>Assignments help bridge the gap by turning partial recoveries into full recoveries.</a:t>
            </a:r>
          </a:p>
        </p:txBody>
      </p:sp>
    </p:spTree>
    <p:extLst>
      <p:ext uri="{BB962C8B-B14F-4D97-AF65-F5344CB8AC3E}">
        <p14:creationId xmlns:p14="http://schemas.microsoft.com/office/powerpoint/2010/main" val="308107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E6D35-73E9-C584-6005-69A21E1F5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012EBC-A895-D47D-3F3F-548D48149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Polling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EA6FE-BF43-D8F2-E93F-9358F0004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6D75-3B67-7291-FC34-817D12BB7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0980"/>
            <a:ext cx="35479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95C24664-4E01-1E91-069C-187825A460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894437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26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3E75BB-D1AC-7123-1D7B-89003031F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472470-1543-3FB7-AFAB-3B7CB541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4A9EC-02DB-9DAD-A6B3-83CDB2E2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24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A31677-8692-84E1-752A-B00DC000F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John Cadagan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A0D41B-A5CF-DB26-3D7B-8C3DB4CA8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Partner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4770CD-ADD9-08B4-1367-81826DF5E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jcadagan@gordontilden.com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3B97DB-6CA1-939C-CDB1-91E2F36808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Brendan Winslow-Nason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B7CE9D-38D5-3993-770A-019ED37EC1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Partner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D68A8-5D0F-FD56-BB2E-0654AC42EA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bwinslow-nason@gordontilden.com</a:t>
            </a:r>
          </a:p>
        </p:txBody>
      </p:sp>
      <p:pic>
        <p:nvPicPr>
          <p:cNvPr id="22" name="Picture Placeholder 21" descr="A person in a suit&#10;&#10;AI-generated content may be incorrect.">
            <a:extLst>
              <a:ext uri="{FF2B5EF4-FFF2-40B4-BE49-F238E27FC236}">
                <a16:creationId xmlns:a16="http://schemas.microsoft.com/office/drawing/2014/main" id="{3BBE6361-9ED8-AB9D-B6D2-166F6D312DD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12072" b="12072"/>
          <a:stretch>
            <a:fillRect/>
          </a:stretch>
        </p:blipFill>
        <p:spPr/>
      </p:pic>
      <p:pic>
        <p:nvPicPr>
          <p:cNvPr id="14" name="Picture Placeholder 13" descr="A person in a suit smiling&#10;&#10;AI-generated content may be incorrect.">
            <a:extLst>
              <a:ext uri="{FF2B5EF4-FFF2-40B4-BE49-F238E27FC236}">
                <a16:creationId xmlns:a16="http://schemas.microsoft.com/office/drawing/2014/main" id="{1AEB1131-FF50-830B-9909-80DB9A3580D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2072" b="120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98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3C62-500E-B0A0-A5B9-6211AA0AF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837" y="1563994"/>
            <a:ext cx="10072689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Navigating Large Insurance Dynamics in Mediation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CEBA0-236B-84EE-9331-068E71B9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D167A-411D-388A-4863-7F252EA5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1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B1DDE-2238-D2F6-9F3F-E5809F73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Overview	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4E41E3-38F8-65AB-9863-97B3D8871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AC8A-F83F-DE77-9CA3-DD0486F6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0980"/>
            <a:ext cx="35479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8978FE27-F7CD-8049-5E4D-FED4D708A7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894437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25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3574E-88B6-D5FE-A7B4-FDBFEDEE6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340B-704E-AA78-B1A7-2168E6E2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7" y="310827"/>
            <a:ext cx="11273673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Explaining the Mediation Process to Clients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D6422-4FCA-E70A-5918-B3CB6CE3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9309F-22BC-9E19-271A-CC32E2F5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FB31A68-FBAD-5642-ECAC-7E774F2AAA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1128" y="1636390"/>
          <a:ext cx="11273672" cy="402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40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65BB6-0EEF-3F00-39C8-4DE8822B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7" y="310827"/>
            <a:ext cx="11273673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Preparing for Mediation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2A91E9-5EB9-26CB-4BC1-02C6FAE37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6C133F-6F2C-913E-307E-364EF08D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747FF31F-0FC4-E750-91F3-B1D9F4F4D1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1128" y="1636390"/>
          <a:ext cx="11273672" cy="402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75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F5E5D-1E11-0440-ED3B-E1A47AF3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7" y="310827"/>
            <a:ext cx="11273673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The Mediation Process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49F3EC-066E-FF98-B0B2-A3A67988F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BEF75-CFAA-7507-0221-94ECA9CD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6EEE1D-244E-35A5-8E9B-CFB7DD161A30}"/>
              </a:ext>
            </a:extLst>
          </p:cNvPr>
          <p:cNvSpPr txBox="1">
            <a:spLocks/>
          </p:cNvSpPr>
          <p:nvPr/>
        </p:nvSpPr>
        <p:spPr>
          <a:xfrm>
            <a:off x="457200" y="3297550"/>
            <a:ext cx="11273672" cy="402798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DF6A2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5E5E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DF6A2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5E5E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DF6A2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5E5E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DF6A2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5E5E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DF6A2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5E5E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9646D273-6AC2-1D4A-A835-EB569365675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1128" y="1636390"/>
          <a:ext cx="11273672" cy="402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88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FFBAB-0545-AE01-60FA-04C3E168F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B581-3B59-7633-C1EC-48E412E9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73" y="627017"/>
            <a:ext cx="3932237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Most Common Sources of Broker Liability Claims	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E4009261-A96E-912E-25BE-B58527A6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51129B6-0150-C5B0-DF9A-AF297A3C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35C24-602F-2CA7-7634-0BBC6C7FBE4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8" y="894437"/>
            <a:ext cx="6172200" cy="4873625"/>
          </a:xfrm>
        </p:spPr>
        <p:txBody>
          <a:bodyPr anchor="ctr">
            <a:normAutofit/>
          </a:bodyPr>
          <a:lstStyle/>
          <a:p>
            <a:endParaRPr lang="en-US" sz="2800" dirty="0"/>
          </a:p>
          <a:p>
            <a:r>
              <a:rPr lang="en-US" sz="2400" dirty="0"/>
              <a:t>Ensuring continuity of coverage under claims-made policies</a:t>
            </a:r>
          </a:p>
          <a:p>
            <a:r>
              <a:rPr lang="en-US" sz="2400" dirty="0"/>
              <a:t>Retroactive dates </a:t>
            </a:r>
          </a:p>
          <a:p>
            <a:r>
              <a:rPr lang="en-US" sz="2400" dirty="0"/>
              <a:t>“Tail”/extended reporting period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EADE5-E591-789B-D128-C673B9F6F30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476529" y="8769792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3036D-D8A5-813D-889C-98C4830DD0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0320" y="8770525"/>
            <a:ext cx="39848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B1DDE-2238-D2F6-9F3F-E5809F73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8"/>
            <a:ext cx="3932237" cy="4873624"/>
          </a:xfrm>
        </p:spPr>
        <p:txBody>
          <a:bodyPr anchor="ctr">
            <a:normAutofit/>
          </a:bodyPr>
          <a:lstStyle/>
          <a:p>
            <a:r>
              <a:rPr lang="en-US" dirty="0"/>
              <a:t>The Mediation Process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4E41E3-38F8-65AB-9863-97B3D8871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AC8A-F83F-DE77-9CA3-DD0486F6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BD0A47-D4BF-AE3D-3A6F-ED09B1CAC27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8" y="894437"/>
            <a:ext cx="6172200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 Now what?</a:t>
            </a:r>
          </a:p>
          <a:p>
            <a:pPr lvl="1"/>
            <a:r>
              <a:rPr lang="en-US" dirty="0"/>
              <a:t>Process of Adjusting Expectations</a:t>
            </a:r>
          </a:p>
          <a:p>
            <a:pPr lvl="1"/>
            <a:r>
              <a:rPr lang="en-US" dirty="0"/>
              <a:t>Sending Messages</a:t>
            </a:r>
          </a:p>
          <a:p>
            <a:r>
              <a:rPr lang="en-US" dirty="0"/>
              <a:t>Participation of Principals, Attorneys, &amp; Experts</a:t>
            </a:r>
          </a:p>
          <a:p>
            <a:r>
              <a:rPr lang="en-US" dirty="0"/>
              <a:t>Non-monetary Terms and Solutions</a:t>
            </a:r>
          </a:p>
          <a:p>
            <a:r>
              <a:rPr lang="en-US" dirty="0"/>
              <a:t>Involving Insurers</a:t>
            </a:r>
          </a:p>
          <a:p>
            <a:r>
              <a:rPr lang="en-US" dirty="0"/>
              <a:t>Settlement Agreements</a:t>
            </a:r>
          </a:p>
        </p:txBody>
      </p:sp>
    </p:spTree>
    <p:extLst>
      <p:ext uri="{BB962C8B-B14F-4D97-AF65-F5344CB8AC3E}">
        <p14:creationId xmlns:p14="http://schemas.microsoft.com/office/powerpoint/2010/main" val="27991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3E75BB-D1AC-7123-1D7B-89003031F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472470-1543-3FB7-AFAB-3B7CB541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4A9EC-02DB-9DAD-A6B3-83CDB2E2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31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A31677-8692-84E1-752A-B00DC000F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Dan Bentson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A0D41B-A5CF-DB26-3D7B-8C3DB4CA8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Partner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4770CD-ADD9-08B4-1367-81826DF5E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dbentson@gordontilden.com</a:t>
            </a:r>
          </a:p>
        </p:txBody>
      </p:sp>
      <p:pic>
        <p:nvPicPr>
          <p:cNvPr id="20" name="Picture Placeholder 19" descr="A person in a suit&#10;&#10;AI-generated content may be incorrect.">
            <a:extLst>
              <a:ext uri="{FF2B5EF4-FFF2-40B4-BE49-F238E27FC236}">
                <a16:creationId xmlns:a16="http://schemas.microsoft.com/office/drawing/2014/main" id="{7E69958F-15E3-F039-490B-079B75C4270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2072" b="12072"/>
          <a:stretch>
            <a:fillRect/>
          </a:stretch>
        </p:blipFill>
        <p:spPr>
          <a:xfrm>
            <a:off x="631329" y="2914342"/>
            <a:ext cx="1232478" cy="1233922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3B97DB-6CA1-939C-CDB1-91E2F36808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Dale Kingman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B7CE9D-38D5-3993-770A-019ED37EC1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Partner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D68A8-5D0F-FD56-BB2E-0654AC42EA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dkingman@gordontilden.com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3BBE6361-9ED8-AB9D-B6D2-166F6D312DD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59" r="59"/>
          <a:stretch/>
        </p:blipFill>
        <p:spPr/>
      </p:pic>
    </p:spTree>
    <p:extLst>
      <p:ext uri="{BB962C8B-B14F-4D97-AF65-F5344CB8AC3E}">
        <p14:creationId xmlns:p14="http://schemas.microsoft.com/office/powerpoint/2010/main" val="15387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3C62-500E-B0A0-A5B9-6211AA0AFC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Underwater and on Fire: Climate Change and the Future of Insurance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CEBA0-236B-84EE-9331-068E71B9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D167A-411D-388A-4863-7F252EA5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2D2C0-788F-5AB4-B4DB-6E692418B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97099-6A47-5CB0-D689-CFBEA562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9435"/>
            <a:ext cx="1127760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Recent Climate Change Developments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4B3B0E-515B-3867-DA8B-05B86959B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634998"/>
            <a:ext cx="5768197" cy="435908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More Frequent Weather &amp; Fire Events</a:t>
            </a:r>
          </a:p>
          <a:p>
            <a:pPr lvl="1"/>
            <a:r>
              <a:rPr lang="en-US" sz="2400" dirty="0"/>
              <a:t>Fire season is longer; fires are more frequent</a:t>
            </a:r>
          </a:p>
          <a:p>
            <a:pPr lvl="1"/>
            <a:r>
              <a:rPr lang="en-US" sz="2400" dirty="0"/>
              <a:t>Number of hurricanes increasing in the North Atlantic</a:t>
            </a:r>
          </a:p>
          <a:p>
            <a:pPr lvl="1"/>
            <a:r>
              <a:rPr lang="en-US" sz="2400" dirty="0"/>
              <a:t>Drought is more frequent</a:t>
            </a:r>
          </a:p>
          <a:p>
            <a:pPr lvl="1"/>
            <a:r>
              <a:rPr lang="en-US" sz="2400" dirty="0"/>
              <a:t>Flooding is more frequent</a:t>
            </a:r>
          </a:p>
        </p:txBody>
      </p:sp>
      <p:pic>
        <p:nvPicPr>
          <p:cNvPr id="6" name="Picture 2" descr="Floods | Ready.gov">
            <a:extLst>
              <a:ext uri="{FF2B5EF4-FFF2-40B4-BE49-F238E27FC236}">
                <a16:creationId xmlns:a16="http://schemas.microsoft.com/office/drawing/2014/main" id="{311F1755-9EE7-4A81-536B-713340B8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9" r="14787" b="-1"/>
          <a:stretch>
            <a:fillRect/>
          </a:stretch>
        </p:blipFill>
        <p:spPr bwMode="auto">
          <a:xfrm>
            <a:off x="6337609" y="2035833"/>
            <a:ext cx="4055292" cy="339880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E9D35-73DF-9C48-9964-67CAF593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04CC4-D192-862F-97C9-99FE187A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7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DDE44-43E6-1239-D65B-37F01DB53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78429-0967-8EB1-C603-7FA22B33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9435"/>
            <a:ext cx="1127760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Recent Climate Change Developments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B2CCA3-8A38-68B5-C9A8-67FF3A484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634998"/>
            <a:ext cx="5754278" cy="435908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More Severe Weather &amp; Fire Events</a:t>
            </a:r>
          </a:p>
          <a:p>
            <a:pPr lvl="1"/>
            <a:r>
              <a:rPr lang="en-US" sz="2400" dirty="0"/>
              <a:t>Burned areas from fires are larger</a:t>
            </a:r>
          </a:p>
          <a:p>
            <a:pPr lvl="1"/>
            <a:r>
              <a:rPr lang="en-US" sz="2400" dirty="0"/>
              <a:t>Hurricanes form more quickly and their intensity has increased</a:t>
            </a:r>
          </a:p>
          <a:p>
            <a:pPr lvl="1"/>
            <a:r>
              <a:rPr lang="en-US" sz="2400" dirty="0"/>
              <a:t>Droughts last longer and are more severe</a:t>
            </a:r>
          </a:p>
          <a:p>
            <a:pPr lvl="1"/>
            <a:r>
              <a:rPr lang="en-US" sz="2400" dirty="0"/>
              <a:t>Flooding covers more area, and more people have moved to flood-prone locations</a:t>
            </a:r>
          </a:p>
        </p:txBody>
      </p:sp>
      <p:pic>
        <p:nvPicPr>
          <p:cNvPr id="3" name="Picture 4" descr="LA wildfires ...">
            <a:extLst>
              <a:ext uri="{FF2B5EF4-FFF2-40B4-BE49-F238E27FC236}">
                <a16:creationId xmlns:a16="http://schemas.microsoft.com/office/drawing/2014/main" id="{475D7004-6612-FB2F-086A-498CCD7E1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1476" y="2096219"/>
            <a:ext cx="4070444" cy="327803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460A2-5EB6-E217-92C9-7342BFF61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152D3-BD18-19C9-3084-57D4AE461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344AE-7278-C37E-FE3E-D33D271B1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6E59-81D6-D9A2-D02E-86FA85AB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9435"/>
            <a:ext cx="1127760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Recent Climate Change Developments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7692DA-90FA-BA4E-804B-ABCFDAF68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634998"/>
            <a:ext cx="6297285" cy="435908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Weather &amp; Fire Events Concentrated in Specific Areas</a:t>
            </a:r>
          </a:p>
          <a:p>
            <a:pPr lvl="1"/>
            <a:r>
              <a:rPr lang="en-US" sz="2400" dirty="0"/>
              <a:t>Areas of concentration can be large (e.g., CA fires)</a:t>
            </a:r>
          </a:p>
          <a:p>
            <a:pPr lvl="1"/>
            <a:r>
              <a:rPr lang="en-US" sz="2400" dirty="0"/>
              <a:t>The same locations may be impacted repeatedly (sometimes annually) by fire, drought, flood, and hurricanes</a:t>
            </a:r>
          </a:p>
        </p:txBody>
      </p:sp>
      <p:pic>
        <p:nvPicPr>
          <p:cNvPr id="3" name="Picture 6" descr="Hurricane Ian - Wikipedia">
            <a:extLst>
              <a:ext uri="{FF2B5EF4-FFF2-40B4-BE49-F238E27FC236}">
                <a16:creationId xmlns:a16="http://schemas.microsoft.com/office/drawing/2014/main" id="{5B22AF3E-7509-583F-6C16-A95BA9F1E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0873" y="1642746"/>
            <a:ext cx="3484536" cy="435133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CB9CC-2BCF-52C0-0CBE-AD0D6B99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C0F36-8B32-3A75-6D86-451DC124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309B5-306C-677E-2AA7-916171205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DB7791-2CFF-C878-423F-F753392D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7" y="310827"/>
            <a:ext cx="11273673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Congressional Budget Office 2024 Report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B7D10E-13EA-2817-C4C1-5FA5998C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28" y="1636390"/>
            <a:ext cx="11273672" cy="402798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DDD334-A6E0-F148-F749-053240478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Gordon Tilden Thomas Cordell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8D9B3D-952F-4F80-EF42-CCF9A381E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CBE0C-ED67-056E-A522-ECDD2ED56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24451"/>
            <a:ext cx="10543309" cy="44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14C7E-2812-35FA-3C69-F68B974FE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18CF50-19CE-12DB-6892-7DBE075C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7" y="310827"/>
            <a:ext cx="11273673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Congressional Budget Office 2024 Report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8DCB99-48FA-A38B-229A-42885A58A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28" y="1636390"/>
            <a:ext cx="11273672" cy="402798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0FB7C-3987-54B8-2C9D-D36679EEA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Gordon Tilden Thomas Cordell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BC866-49E6-D48E-082C-FB88C89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F4EEB5-853F-72F9-7031-A26FC96E4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09" y="1319374"/>
            <a:ext cx="10663381" cy="48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5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BE0D-5097-47A7-8CE4-188208B01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5C1-B4CA-5DB9-57F2-9251F8D1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or False?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C67BC-F79F-B754-0741-046DEA97A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Weather and climate related disasters are becoming more frequent and more severe.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73CF7-A402-D546-60F6-1568DE02A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1D170-E0D7-55D0-C94C-DF3FEF3A8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8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F73198-66D4-EE4E-A076-B1842C12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on the Insurance Industry: Risk Assessment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71A32-7D5F-6805-3385-D2CFEF4D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C87D6-47EB-CDCC-BECF-FA744CB0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46C522-CA5E-898A-5F69-02F9AFC186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80113" y="238539"/>
            <a:ext cx="6932111" cy="6013174"/>
          </a:xfrm>
        </p:spPr>
        <p:txBody>
          <a:bodyPr>
            <a:normAutofit/>
          </a:bodyPr>
          <a:lstStyle/>
          <a:p>
            <a:r>
              <a:rPr lang="en-US" sz="2400" dirty="0"/>
              <a:t>Development on newer risk assessment tools accounting for climate impacts</a:t>
            </a:r>
          </a:p>
          <a:p>
            <a:pPr lvl="1"/>
            <a:r>
              <a:rPr lang="en-US" sz="2400" dirty="0"/>
              <a:t>Proprietary/not aggregated</a:t>
            </a:r>
          </a:p>
          <a:p>
            <a:pPr lvl="1"/>
            <a:r>
              <a:rPr lang="en-US" sz="2400" dirty="0"/>
              <a:t>Some suggestion that this information should be gathered in one place and shared with the government</a:t>
            </a:r>
          </a:p>
          <a:p>
            <a:r>
              <a:rPr lang="en-US" sz="2400" dirty="0"/>
              <a:t>More than half of insurers have developed climate-related risk and investment management policies</a:t>
            </a:r>
          </a:p>
          <a:p>
            <a:pPr lvl="1"/>
            <a:r>
              <a:rPr lang="en-US" sz="2400" dirty="0"/>
              <a:t>WA, OR, CA: 2024 climate “stress test”</a:t>
            </a:r>
          </a:p>
        </p:txBody>
      </p:sp>
    </p:spTree>
    <p:extLst>
      <p:ext uri="{BB962C8B-B14F-4D97-AF65-F5344CB8AC3E}">
        <p14:creationId xmlns:p14="http://schemas.microsoft.com/office/powerpoint/2010/main" val="27260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68880-BA40-DC84-6ACF-D27B18E07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F1D1D-3D92-9E4F-6B99-2E36B42B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Most Common Sources of Broker Liability Claims	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292BC323-06AB-5C9F-7E83-08D1498C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DF3974-10D4-1482-6139-49A015FDB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8F43F-4698-34E0-F89D-C4ED98307CD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073447" y="1486754"/>
            <a:ext cx="6172200" cy="5371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Ensuring that coverage is bound and policies are issued as intended</a:t>
            </a:r>
          </a:p>
          <a:p>
            <a:pPr lvl="2"/>
            <a:r>
              <a:rPr lang="en-US" sz="2400" dirty="0"/>
              <a:t>The “fog of negotiation”</a:t>
            </a:r>
          </a:p>
          <a:p>
            <a:pPr lvl="2"/>
            <a:r>
              <a:rPr lang="en-US" sz="2400" dirty="0"/>
              <a:t>Creating a clear record of what is being placed—potential claims for reformation of policies</a:t>
            </a:r>
          </a:p>
          <a:p>
            <a:pPr lvl="2"/>
            <a:r>
              <a:rPr lang="en-US" sz="2400" dirty="0"/>
              <a:t>Delay in issuing policies</a:t>
            </a:r>
          </a:p>
          <a:p>
            <a:pPr lvl="2"/>
            <a:r>
              <a:rPr lang="en-US" sz="2400" dirty="0"/>
              <a:t>Importance of checking policies</a:t>
            </a:r>
          </a:p>
          <a:p>
            <a:pPr lvl="2"/>
            <a:r>
              <a:rPr lang="en-US" sz="2400" dirty="0"/>
              <a:t>No Special Relationship required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B6007-831B-07A6-2069-029AC33C3E8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476529" y="8769792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C65BF-A1E2-CB24-380F-84510CCD34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0320" y="8770525"/>
            <a:ext cx="39848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79E29-B630-EBC4-4AEA-F50603E6F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E0BEA4-2AC7-582D-58BE-B5A019E5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on the Insurance Industry: Risk Assessment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BB4688-86CB-6A2A-FA36-77EB69BE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5C68F-984F-EA03-0099-3268C4FC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40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9E023F-3925-1A23-1B58-41D3747EB2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80113" y="79964"/>
            <a:ext cx="6932111" cy="6413200"/>
          </a:xfrm>
        </p:spPr>
        <p:txBody>
          <a:bodyPr>
            <a:normAutofit/>
          </a:bodyPr>
          <a:lstStyle/>
          <a:p>
            <a:r>
              <a:rPr lang="en-US" sz="2400" dirty="0"/>
              <a:t>Third-party coverage</a:t>
            </a:r>
          </a:p>
          <a:p>
            <a:pPr lvl="1"/>
            <a:r>
              <a:rPr lang="en-US" sz="2400" dirty="0"/>
              <a:t>GL, D&amp;O, and professional liability</a:t>
            </a:r>
          </a:p>
          <a:p>
            <a:pPr lvl="1"/>
            <a:r>
              <a:rPr lang="en-US" sz="2400" dirty="0"/>
              <a:t>Businesses face increased litigation/liability for climate-related harms</a:t>
            </a:r>
          </a:p>
          <a:p>
            <a:pPr lvl="1"/>
            <a:r>
              <a:rPr lang="en-US" sz="2400" dirty="0"/>
              <a:t>Increased insurance claims as a result</a:t>
            </a:r>
          </a:p>
          <a:p>
            <a:r>
              <a:rPr lang="en-US" sz="2400" dirty="0"/>
              <a:t>“</a:t>
            </a:r>
            <a:r>
              <a:rPr lang="en-US" sz="2400" dirty="0" err="1"/>
              <a:t>Bluelining</a:t>
            </a:r>
            <a:r>
              <a:rPr lang="en-US" sz="2400" dirty="0"/>
              <a:t>”</a:t>
            </a:r>
          </a:p>
          <a:p>
            <a:pPr lvl="1"/>
            <a:r>
              <a:rPr lang="en-US" sz="2400" dirty="0"/>
              <a:t>Withdrawing from markets that are perceived to pose a high risk of climate disasters</a:t>
            </a:r>
          </a:p>
          <a:p>
            <a:pPr lvl="1"/>
            <a:r>
              <a:rPr lang="en-US" sz="2400" dirty="0"/>
              <a:t>Greater impact on already vulnerable populations</a:t>
            </a:r>
          </a:p>
        </p:txBody>
      </p:sp>
    </p:spTree>
    <p:extLst>
      <p:ext uri="{BB962C8B-B14F-4D97-AF65-F5344CB8AC3E}">
        <p14:creationId xmlns:p14="http://schemas.microsoft.com/office/powerpoint/2010/main" val="28429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0E67-9D37-7AFC-5A7F-51B8BE8DE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EAC561-EDA7-87AB-C5D8-435A83A84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on the Insurance Industry: Premiums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26EC7-6FBA-5744-E12F-B5F4B9463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B7235-7858-6CF2-8FBE-0C97887D9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41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51A17C-88D1-50D2-2E95-3364DABF3A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60235" y="1397965"/>
            <a:ext cx="7036904" cy="4873626"/>
          </a:xfrm>
        </p:spPr>
        <p:txBody>
          <a:bodyPr>
            <a:normAutofit/>
          </a:bodyPr>
          <a:lstStyle/>
          <a:p>
            <a:r>
              <a:rPr lang="en-US" sz="2400" dirty="0"/>
              <a:t>Premiums are increasing for property coverages</a:t>
            </a:r>
          </a:p>
          <a:p>
            <a:pPr lvl="1"/>
            <a:r>
              <a:rPr lang="en-US" sz="2400" dirty="0"/>
              <a:t>Example: Homeowners’ premiums increased 30% (13% adjusted for inflation) between 2020 and 2023</a:t>
            </a:r>
          </a:p>
          <a:p>
            <a:pPr lvl="1"/>
            <a:r>
              <a:rPr lang="en-US" sz="2400" dirty="0"/>
              <a:t>Particularly true in “hot spots”</a:t>
            </a:r>
          </a:p>
          <a:p>
            <a:r>
              <a:rPr lang="en-US" sz="2400" dirty="0"/>
              <a:t>GL, D&amp;O, and professional liability</a:t>
            </a:r>
          </a:p>
          <a:p>
            <a:pPr lvl="1"/>
            <a:r>
              <a:rPr lang="en-US" sz="2400" dirty="0"/>
              <a:t>New coverage = higher cost</a:t>
            </a:r>
          </a:p>
          <a:p>
            <a:pPr lvl="1"/>
            <a:r>
              <a:rPr lang="en-US" sz="2400" dirty="0"/>
              <a:t>Possible increase in overall cost for standard coverage</a:t>
            </a:r>
          </a:p>
          <a:p>
            <a:r>
              <a:rPr lang="en-US" sz="2400" dirty="0"/>
              <a:t>The impact on health and life insurance premiums is not yet clear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4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76FC2-E2CF-EF95-47D1-5366F7334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EFC2B6-8EAD-5FAF-A791-CD1BA8BF7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on the Insurance Industry: Availability of Coverage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EA0D7-7E97-D023-449E-A8B45B1A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EFF84-63BA-9214-E4AA-04A44CB13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42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E4B7DB-BDEB-C3B0-73B1-41B79E55A5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99991" y="208723"/>
            <a:ext cx="6834810" cy="6092686"/>
          </a:xfrm>
        </p:spPr>
        <p:txBody>
          <a:bodyPr>
            <a:normAutofit/>
          </a:bodyPr>
          <a:lstStyle/>
          <a:p>
            <a:r>
              <a:rPr lang="en-US" sz="2400" dirty="0"/>
              <a:t>Primarily impacts first-party property coverage</a:t>
            </a:r>
          </a:p>
          <a:p>
            <a:r>
              <a:rPr lang="en-US" sz="2400" dirty="0"/>
              <a:t>Treasury Department: Higher non-renewals in areas with higher expected losses from climate-related perils</a:t>
            </a:r>
          </a:p>
          <a:p>
            <a:r>
              <a:rPr lang="en-US" sz="2400" dirty="0"/>
              <a:t>Examples (which also may include regulatory impact)</a:t>
            </a:r>
          </a:p>
          <a:p>
            <a:pPr lvl="1"/>
            <a:r>
              <a:rPr lang="en-US" sz="2400" dirty="0"/>
              <a:t>Farmers left the Florida homeowners’ market in 2023</a:t>
            </a:r>
          </a:p>
          <a:p>
            <a:pPr lvl="1"/>
            <a:r>
              <a:rPr lang="en-US" sz="2400" dirty="0"/>
              <a:t>Seven out of 12 major carriers are leaving California or reducing coverages available</a:t>
            </a:r>
          </a:p>
        </p:txBody>
      </p:sp>
    </p:spTree>
    <p:extLst>
      <p:ext uri="{BB962C8B-B14F-4D97-AF65-F5344CB8AC3E}">
        <p14:creationId xmlns:p14="http://schemas.microsoft.com/office/powerpoint/2010/main" val="4631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A88EA-F3F0-169D-A64D-BF5E9A3EC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823B3E-549C-4290-83B5-0D4C67E20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on the Insurance Industry: Availability of Coverage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7069B-0C91-7D9E-56E6-79DBC2E13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436F1-3EAF-198F-C5A1-4B1E86A44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43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1CFDA0-E89C-FCE7-E7A3-F586A1F5B0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99991" y="79964"/>
            <a:ext cx="6834810" cy="5481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EC7015"/>
                </a:solidFill>
              </a:rPr>
              <a:t>Chain Reaction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7553080-01E6-7B2F-F142-C9FFDEB736A9}"/>
              </a:ext>
            </a:extLst>
          </p:cNvPr>
          <p:cNvGraphicFramePr/>
          <p:nvPr/>
        </p:nvGraphicFramePr>
        <p:xfrm>
          <a:off x="4899991" y="894436"/>
          <a:ext cx="6693523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96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EC591-7749-E294-DA85-2011B8BDA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E30117D-BEF8-1D76-A5D1-F7CD90F3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on Specific Coverages: Some Examples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96982-9155-E0DD-6C92-318539BD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8EC17-BAAF-22BC-14C4-A0640D7A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44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5590CD-A407-284A-F614-71F2E16E8A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70173" y="79963"/>
            <a:ext cx="7026965" cy="6329085"/>
          </a:xfrm>
        </p:spPr>
        <p:txBody>
          <a:bodyPr>
            <a:normAutofit/>
          </a:bodyPr>
          <a:lstStyle/>
          <a:p>
            <a:r>
              <a:rPr lang="en-US" sz="2400" dirty="0"/>
              <a:t>Property: Increased cost of repair</a:t>
            </a:r>
          </a:p>
          <a:p>
            <a:pPr lvl="1"/>
            <a:r>
              <a:rPr lang="en-US" sz="2400" dirty="0"/>
              <a:t>Shortage of labor &amp; supplies</a:t>
            </a:r>
          </a:p>
          <a:p>
            <a:pPr lvl="1"/>
            <a:r>
              <a:rPr lang="en-US" sz="2400" dirty="0"/>
              <a:t>Prices increase with demand</a:t>
            </a:r>
          </a:p>
          <a:p>
            <a:r>
              <a:rPr lang="en-US" sz="2400" dirty="0"/>
              <a:t>Liability: New liabilities = more claims</a:t>
            </a:r>
          </a:p>
          <a:p>
            <a:pPr lvl="2"/>
            <a:r>
              <a:rPr lang="en-US" sz="2400" dirty="0"/>
              <a:t>Some claims are similar to asbestos claims</a:t>
            </a:r>
          </a:p>
          <a:p>
            <a:pPr lvl="2"/>
            <a:r>
              <a:rPr lang="en-US" sz="2400" dirty="0"/>
              <a:t>“Greenwashing”</a:t>
            </a:r>
          </a:p>
          <a:p>
            <a:pPr lvl="2"/>
            <a:r>
              <a:rPr lang="en-US" sz="2400" dirty="0"/>
              <a:t>Failing to account for climate risk</a:t>
            </a:r>
          </a:p>
          <a:p>
            <a:r>
              <a:rPr lang="en-US" sz="2400" dirty="0"/>
              <a:t>Life/health/long-term care: Impacts on morbidity and mortality</a:t>
            </a:r>
          </a:p>
          <a:p>
            <a:pPr lvl="1"/>
            <a:r>
              <a:rPr lang="en-US" sz="2400" dirty="0"/>
              <a:t>Example: Per the CDC, heat-related hospitalizations increased 88% in CA, NV, and AZ in 2023 as compared to 2018-2022</a:t>
            </a:r>
          </a:p>
        </p:txBody>
      </p:sp>
    </p:spTree>
    <p:extLst>
      <p:ext uri="{BB962C8B-B14F-4D97-AF65-F5344CB8AC3E}">
        <p14:creationId xmlns:p14="http://schemas.microsoft.com/office/powerpoint/2010/main" val="263737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E505A-2105-86A0-EB74-EB3E716A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4C54-D7E1-759D-ED0A-EB27B3A5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or False?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E0C18-3232-CDBA-3C46-B27930AE8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frequency and severity of weather and climate related losses likely will have no impact on the insurance industry.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59862-39FB-9470-7D2E-A43D55B1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FB0AF-6DF1-7256-733C-4DAA6585F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3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08ED-97EF-FAB9-3F7B-762F96E1A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What the Future May Hold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B1DF2-A7B2-8167-1897-94EAB636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E46ED-CFC9-E73F-360E-2331C623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2E61ED4-B3C7-BCED-144D-0E57B20BFD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99803" y="295564"/>
            <a:ext cx="6834997" cy="6312270"/>
          </a:xfrm>
        </p:spPr>
        <p:txBody>
          <a:bodyPr>
            <a:normAutofit/>
          </a:bodyPr>
          <a:lstStyle/>
          <a:p>
            <a:r>
              <a:rPr lang="en-US" sz="2400" dirty="0"/>
              <a:t>Even higher premiums</a:t>
            </a:r>
          </a:p>
          <a:p>
            <a:r>
              <a:rPr lang="en-US" sz="2400" dirty="0"/>
              <a:t>More/different exclusions</a:t>
            </a:r>
          </a:p>
          <a:p>
            <a:pPr lvl="1"/>
            <a:r>
              <a:rPr lang="en-US" sz="2400" i="1" dirty="0"/>
              <a:t>But also</a:t>
            </a:r>
            <a:r>
              <a:rPr lang="en-US" sz="2400" dirty="0"/>
              <a:t>: New climate-related coverages</a:t>
            </a:r>
            <a:endParaRPr lang="en-US" sz="2400" i="1" dirty="0"/>
          </a:p>
          <a:p>
            <a:r>
              <a:rPr lang="en-US" sz="2400" dirty="0"/>
              <a:t>Apportionment of risks between public and private sectors</a:t>
            </a:r>
          </a:p>
          <a:p>
            <a:r>
              <a:rPr lang="en-US" sz="2400" dirty="0"/>
              <a:t>More tools to assess climate-related risks</a:t>
            </a:r>
          </a:p>
          <a:p>
            <a:r>
              <a:rPr lang="en-US" sz="2400" dirty="0"/>
              <a:t>Financial incentives for policyholders that engage in activities that reduce the likelihood of claims</a:t>
            </a:r>
          </a:p>
          <a:p>
            <a:r>
              <a:rPr lang="en-US" sz="2400" dirty="0"/>
              <a:t>Increased risk of insurers becoming insolvent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220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50EB5-70F6-A296-24A1-522BF59E6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45C98-15A3-68BB-C044-A1937074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What the Future May Hold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CE5E0-FEA0-FD8B-3F86-E7EA37E51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D0F64-79A7-4703-C6EA-C8C0B90E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8BF09B9-F0E1-3774-8F23-D6A8C2303C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99803" y="894436"/>
            <a:ext cx="6834997" cy="5713398"/>
          </a:xfrm>
        </p:spPr>
        <p:txBody>
          <a:bodyPr>
            <a:normAutofit fontScale="92500" lnSpcReduction="10000"/>
          </a:bodyPr>
          <a:lstStyle/>
          <a:p>
            <a:endParaRPr lang="en-US" sz="2400" dirty="0"/>
          </a:p>
          <a:p>
            <a:r>
              <a:rPr lang="en-US" sz="2600" dirty="0"/>
              <a:t>Insurance less available in “hot spots”</a:t>
            </a:r>
          </a:p>
          <a:p>
            <a:r>
              <a:rPr lang="en-US" sz="2600" dirty="0"/>
              <a:t>Policyholders taking on more risk</a:t>
            </a:r>
          </a:p>
          <a:p>
            <a:pPr lvl="1"/>
            <a:r>
              <a:rPr lang="en-US" sz="2600" dirty="0"/>
              <a:t>Sometimes unknown risk due to underinsurance</a:t>
            </a:r>
          </a:p>
          <a:p>
            <a:pPr lvl="1"/>
            <a:r>
              <a:rPr lang="en-US" sz="2600" dirty="0"/>
              <a:t>1 in 13 homeowners do not have insurance</a:t>
            </a:r>
          </a:p>
          <a:p>
            <a:r>
              <a:rPr lang="en-US" sz="2600" dirty="0"/>
              <a:t>More stringent building codes to reduce risk</a:t>
            </a:r>
          </a:p>
          <a:p>
            <a:r>
              <a:rPr lang="en-US" sz="2600" dirty="0"/>
              <a:t>Monitoring of climate-stress on individuals through sensors and “wearables”</a:t>
            </a:r>
          </a:p>
          <a:p>
            <a:r>
              <a:rPr lang="en-US" sz="2600" dirty="0"/>
              <a:t>More use of “insurers of last resort” programs offered by states</a:t>
            </a:r>
          </a:p>
          <a:p>
            <a:pPr lvl="1"/>
            <a:r>
              <a:rPr lang="en-US" sz="2600" dirty="0"/>
              <a:t>Washington FAIR (Fair Access to Insurance Requirements) Plan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44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3E75BB-D1AC-7123-1D7B-89003031F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472470-1543-3FB7-AFAB-3B7CB541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4A9EC-02DB-9DAD-A6B3-83CDB2E2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48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A31677-8692-84E1-752A-B00DC000F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Liam McKeegan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A0D41B-A5CF-DB26-3D7B-8C3DB4CA8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Associate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4770CD-ADD9-08B4-1367-81826DF5E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94102" y="3531303"/>
            <a:ext cx="2876550" cy="470114"/>
          </a:xfrm>
        </p:spPr>
        <p:txBody>
          <a:bodyPr/>
          <a:lstStyle/>
          <a:p>
            <a:r>
              <a:rPr lang="en-US" dirty="0"/>
              <a:t>509.272.2848</a:t>
            </a:r>
          </a:p>
          <a:p>
            <a:r>
              <a:rPr lang="en-US" dirty="0"/>
              <a:t>lmckeegan@gordontilden.com</a:t>
            </a:r>
          </a:p>
        </p:txBody>
      </p:sp>
      <p:pic>
        <p:nvPicPr>
          <p:cNvPr id="20" name="Picture Placeholder 19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DD17A56-3F10-7E92-C569-BDF66A7622B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7769" r="7769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3B97DB-6CA1-939C-CDB1-91E2F36808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Kasey Huebner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B7CE9D-38D5-3993-770A-019ED37EC1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ParTNER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D68A8-5D0F-FD56-BB2E-0654AC42EA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206.805.6641</a:t>
            </a:r>
          </a:p>
          <a:p>
            <a:r>
              <a:rPr lang="en-US" dirty="0"/>
              <a:t>khuebner@gordontilden.com</a:t>
            </a:r>
          </a:p>
        </p:txBody>
      </p:sp>
      <p:pic>
        <p:nvPicPr>
          <p:cNvPr id="18" name="Picture Placeholder 17" descr="A person with grey hair and a blue necklace&#10;&#10;AI-generated content may be incorrect.">
            <a:extLst>
              <a:ext uri="{FF2B5EF4-FFF2-40B4-BE49-F238E27FC236}">
                <a16:creationId xmlns:a16="http://schemas.microsoft.com/office/drawing/2014/main" id="{C31E2162-9A6B-D26F-B8B5-58CE4FF5C44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7769" r="77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69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5A934-4CDF-95FC-6558-2EA7A6EE7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201C-77AD-5818-72A3-4B6C0DFF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731" y="459430"/>
            <a:ext cx="3932237" cy="4873625"/>
          </a:xfrm>
        </p:spPr>
        <p:txBody>
          <a:bodyPr anchor="ctr">
            <a:normAutofit/>
          </a:bodyPr>
          <a:lstStyle/>
          <a:p>
            <a:r>
              <a:rPr lang="en-US" dirty="0"/>
              <a:t>Most Common Sources of Broker Liability Claims	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1EF09DF6-0673-0AFC-1829-294E14084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611E2A0-9DA6-0EFB-F216-671E8640D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AB937-8B83-9980-0EBF-FC1B289F40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78120" y="1463708"/>
            <a:ext cx="6172200" cy="531469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Special Relationship Cases:</a:t>
            </a:r>
          </a:p>
          <a:p>
            <a:r>
              <a:rPr lang="en-US" sz="2400" dirty="0"/>
              <a:t>Failing to evaluate the client’s exposures and recommend appropriate coverages and limits</a:t>
            </a:r>
          </a:p>
          <a:p>
            <a:r>
              <a:rPr lang="en-US" sz="2400" dirty="0"/>
              <a:t>Failure to notify the insured of changes to coverage at renewal</a:t>
            </a:r>
          </a:p>
          <a:p>
            <a:pPr marL="0" indent="0">
              <a:buNone/>
            </a:pPr>
            <a:r>
              <a:rPr lang="en-US" sz="2400" dirty="0"/>
              <a:t>Others:  Issuance of COI’s, especially post</a:t>
            </a:r>
            <a:r>
              <a:rPr lang="en-US" sz="2400" i="1" dirty="0"/>
              <a:t>-T-Mobile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387A3-1C46-DD3A-3077-BAEB46ECBB8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476529" y="8769792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D35A3-8C4B-0329-2F23-DEAFA88B40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0320" y="8770525"/>
            <a:ext cx="39848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08ED-97EF-FAB9-3F7B-762F96E1A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6" y="310544"/>
            <a:ext cx="11266568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The Dream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474B9-7446-86D6-F9A4-5F468355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716" y="1477619"/>
            <a:ext cx="5444308" cy="114349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b="0" dirty="0"/>
              <a:t>Lawyers</a:t>
            </a:r>
          </a:p>
          <a:p>
            <a:pPr marL="685800" lvl="1" indent="-2286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Knowledge of case law and WA statutes</a:t>
            </a:r>
          </a:p>
          <a:p>
            <a:pPr marL="685800" lvl="1" indent="-2286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Letterhead—escalation at the right time</a:t>
            </a:r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5672F-BE07-02DB-69E2-59C1DC717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4917" y="1477619"/>
            <a:ext cx="5434367" cy="3529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Brokers</a:t>
            </a:r>
          </a:p>
          <a:p>
            <a:pPr lvl="1"/>
            <a:r>
              <a:rPr lang="en-US" sz="2000" dirty="0"/>
              <a:t>Overall insurance savvy—what “should” the result be?</a:t>
            </a:r>
          </a:p>
          <a:p>
            <a:pPr lvl="1"/>
            <a:r>
              <a:rPr lang="en-US" sz="2000" dirty="0"/>
              <a:t>Relationships with adjusters—when is the right time for a “lawyer letter”?</a:t>
            </a:r>
          </a:p>
          <a:p>
            <a:pPr lvl="1"/>
            <a:r>
              <a:rPr lang="en-US" sz="2000" dirty="0"/>
              <a:t>Business relationships with insurers and TPAs</a:t>
            </a:r>
          </a:p>
          <a:p>
            <a:pPr lvl="1"/>
            <a:r>
              <a:rPr lang="en-US" sz="2000" dirty="0"/>
              <a:t>Knowledge of the insurance market—what is doable and consequences of payments and coverage disputes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B1DF2-A7B2-8167-1897-94EAB636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641291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E46ED-CFC9-E73F-360E-2331C623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3645"/>
            <a:ext cx="3478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1030" name="Picture 6" descr="Dream Team Funny Quotes. QuotesGram">
            <a:extLst>
              <a:ext uri="{FF2B5EF4-FFF2-40B4-BE49-F238E27FC236}">
                <a16:creationId xmlns:a16="http://schemas.microsoft.com/office/drawing/2014/main" id="{DEB0BD19-C57B-92D2-88D1-F602320F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690" y="2621113"/>
            <a:ext cx="2961017" cy="345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7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2A5D0-18B8-A749-DF3A-FA40229EC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B6924-9487-7AA4-4FF7-BFCDA510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43" y="338538"/>
            <a:ext cx="8316750" cy="1046379"/>
          </a:xfrm>
        </p:spPr>
        <p:txBody>
          <a:bodyPr>
            <a:normAutofit/>
          </a:bodyPr>
          <a:lstStyle/>
          <a:p>
            <a:r>
              <a:rPr lang="en-US" dirty="0"/>
              <a:t>Preserving the Attorney-Client Privilege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3D307-5FBE-AD6C-318F-9C084D7B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143" y="1706836"/>
            <a:ext cx="5404186" cy="3811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Important that communications involving insured, coverage counsel, and broker be protected from discovery</a:t>
            </a:r>
          </a:p>
          <a:p>
            <a:pPr marL="0" indent="0">
              <a:buNone/>
            </a:pPr>
            <a:r>
              <a:rPr lang="en-US" dirty="0"/>
              <a:t>Attorney-client privilege is not automatic—to the contrary, start from the assumption that broker involvement destroys the privilege</a:t>
            </a:r>
          </a:p>
          <a:p>
            <a:pPr marL="0" indent="0">
              <a:buNone/>
            </a:pPr>
            <a:r>
              <a:rPr lang="en-US" dirty="0"/>
              <a:t>Strategies for protecting the privilege:</a:t>
            </a:r>
          </a:p>
          <a:p>
            <a:r>
              <a:rPr lang="en-US" dirty="0"/>
              <a:t>Formalizing broker’s role as a consulting expert to counsel</a:t>
            </a:r>
          </a:p>
          <a:p>
            <a:r>
              <a:rPr lang="en-US" dirty="0"/>
              <a:t>Beware email musing about coverage issues</a:t>
            </a:r>
          </a:p>
          <a:p>
            <a:r>
              <a:rPr lang="en-US" dirty="0"/>
              <a:t>No “crown jewel” memos to the broker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CBC2D-D2E3-DA8A-B0E5-3E6EF3B1A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6529" y="87697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B8B75-9C3A-A472-792F-757969AE2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0320" y="8770525"/>
            <a:ext cx="3984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1" i="0" kern="1200">
                <a:solidFill>
                  <a:schemeClr val="tx1">
                    <a:tint val="75000"/>
                  </a:scheme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79EF2-BB99-344C-9739-D9131B54F22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54" name="Picture 6" descr="How to Protect Attorney-Client Privilege | Relativity Blog">
            <a:extLst>
              <a:ext uri="{FF2B5EF4-FFF2-40B4-BE49-F238E27FC236}">
                <a16:creationId xmlns:a16="http://schemas.microsoft.com/office/drawing/2014/main" id="{5F4EA5C6-C838-5F11-721E-427E22CE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857" y="1708424"/>
            <a:ext cx="5715000" cy="38100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1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3E75BB-D1AC-7123-1D7B-89003031F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472470-1543-3FB7-AFAB-3B7CB541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4A9EC-02DB-9DAD-A6B3-83CDB2E2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A31677-8692-84E1-752A-B00DC000F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Susannah Carr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A0D41B-A5CF-DB26-3D7B-8C3DB4CA8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Managing Partner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4770CD-ADD9-08B4-1367-81826DF5E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206-467-6477</a:t>
            </a:r>
          </a:p>
          <a:p>
            <a:r>
              <a:rPr lang="en-US" dirty="0"/>
              <a:t>scarr@gordontilden.com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3B97DB-6CA1-939C-CDB1-91E2F36808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Frank Cordell	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B7CE9D-38D5-3993-770A-019ED37EC1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Partner	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D68A8-5D0F-FD56-BB2E-0654AC42EA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206-467-6477</a:t>
            </a:r>
          </a:p>
          <a:p>
            <a:r>
              <a:rPr lang="en-US" dirty="0"/>
              <a:t>fcordell@gordontilden.com</a:t>
            </a:r>
          </a:p>
        </p:txBody>
      </p:sp>
      <p:pic>
        <p:nvPicPr>
          <p:cNvPr id="2" name="Picture Placeholder 15" descr="A person with curly blonde hair&#10;&#10;Description automatically generated">
            <a:extLst>
              <a:ext uri="{FF2B5EF4-FFF2-40B4-BE49-F238E27FC236}">
                <a16:creationId xmlns:a16="http://schemas.microsoft.com/office/drawing/2014/main" id="{A4A08BAC-EA1B-DD4F-7FEF-10DACCBCB5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4406" r="14406"/>
          <a:stretch>
            <a:fillRect/>
          </a:stretch>
        </p:blipFill>
        <p:spPr>
          <a:xfrm>
            <a:off x="568325" y="2887663"/>
            <a:ext cx="1231900" cy="1233487"/>
          </a:xfrm>
        </p:spPr>
      </p:pic>
      <p:pic>
        <p:nvPicPr>
          <p:cNvPr id="18" name="Picture Placeholder 15" descr="A person with curly blonde hair&#10;&#10;Description automatically generated">
            <a:extLst>
              <a:ext uri="{FF2B5EF4-FFF2-40B4-BE49-F238E27FC236}">
                <a16:creationId xmlns:a16="http://schemas.microsoft.com/office/drawing/2014/main" id="{5B99BD6D-71E3-3B9F-AB20-251EB42A81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06" r="14406"/>
          <a:stretch>
            <a:fillRect/>
          </a:stretch>
        </p:blipFill>
        <p:spPr>
          <a:xfrm>
            <a:off x="567955" y="2887905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</p:pic>
      <p:pic>
        <p:nvPicPr>
          <p:cNvPr id="19" name="Picture Placeholder 17">
            <a:extLst>
              <a:ext uri="{FF2B5EF4-FFF2-40B4-BE49-F238E27FC236}">
                <a16:creationId xmlns:a16="http://schemas.microsoft.com/office/drawing/2014/main" id="{9E863D07-5EE8-76B7-C8DB-EDC396D3EEA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64" r="64"/>
          <a:stretch/>
        </p:blipFill>
        <p:spPr>
          <a:xfrm>
            <a:off x="568325" y="1327150"/>
            <a:ext cx="1231900" cy="1233488"/>
          </a:xfrm>
        </p:spPr>
      </p:pic>
    </p:spTree>
    <p:extLst>
      <p:ext uri="{BB962C8B-B14F-4D97-AF65-F5344CB8AC3E}">
        <p14:creationId xmlns:p14="http://schemas.microsoft.com/office/powerpoint/2010/main" val="19419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3C62-500E-B0A0-A5B9-6211AA0AFC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Turning Uninsured Property Losses Into Legal Recoveries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2F0FAC-B702-BBDE-11DB-E8A37FB5CF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Creative Strategies for Maximizing Recovery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CEBA0-236B-84EE-9331-068E71B9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D167A-411D-388A-4863-7F252EA5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0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2805</Words>
  <Application>Microsoft Office PowerPoint</Application>
  <PresentationFormat>Widescreen</PresentationFormat>
  <Paragraphs>466</Paragraphs>
  <Slides>48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Aptos</vt:lpstr>
      <vt:lpstr>Aptos Display</vt:lpstr>
      <vt:lpstr>Arial</vt:lpstr>
      <vt:lpstr>Office Theme</vt:lpstr>
      <vt:lpstr>Broker Liability Refresher</vt:lpstr>
      <vt:lpstr>Most Common Sources of Broker Liability Claims </vt:lpstr>
      <vt:lpstr>Most Common Sources of Broker Liability Claims </vt:lpstr>
      <vt:lpstr>Most Common Sources of Broker Liability Claims </vt:lpstr>
      <vt:lpstr>Most Common Sources of Broker Liability Claims </vt:lpstr>
      <vt:lpstr>The Dream Team</vt:lpstr>
      <vt:lpstr>Preserving the Attorney-Client Privilege </vt:lpstr>
      <vt:lpstr>PowerPoint Presentation</vt:lpstr>
      <vt:lpstr>Turning Uninsured Property Losses Into Legal Recoveries</vt:lpstr>
      <vt:lpstr>Learning Objectives</vt:lpstr>
      <vt:lpstr>Uninsured Losses</vt:lpstr>
      <vt:lpstr>The Coverage Gap Problem</vt:lpstr>
      <vt:lpstr>Real World Examples</vt:lpstr>
      <vt:lpstr>Identifying Viable Third-Party Claims for Uninsured Losses</vt:lpstr>
      <vt:lpstr>Common At-Fault Parties</vt:lpstr>
      <vt:lpstr>Evaluating Legal Theories</vt:lpstr>
      <vt:lpstr>Subrogation Basics</vt:lpstr>
      <vt:lpstr>Subrogation Basics</vt:lpstr>
      <vt:lpstr>Aligning with Your Insurer’s Subrogation Efforts</vt:lpstr>
      <vt:lpstr>Aligning with Your Insurer’s Subrogation Efforts</vt:lpstr>
      <vt:lpstr>Strategic Use of Assignments</vt:lpstr>
      <vt:lpstr>Recap and Core Takeaways</vt:lpstr>
      <vt:lpstr>Polling Questions</vt:lpstr>
      <vt:lpstr>PowerPoint Presentation</vt:lpstr>
      <vt:lpstr>Navigating Large Insurance Dynamics in Mediation </vt:lpstr>
      <vt:lpstr>Overview </vt:lpstr>
      <vt:lpstr>Explaining the Mediation Process to Clients</vt:lpstr>
      <vt:lpstr>Preparing for Mediation</vt:lpstr>
      <vt:lpstr>The Mediation Process</vt:lpstr>
      <vt:lpstr>The Mediation Process</vt:lpstr>
      <vt:lpstr>PowerPoint Presentation</vt:lpstr>
      <vt:lpstr>Underwater and on Fire: Climate Change and the Future of Insurance</vt:lpstr>
      <vt:lpstr>Recent Climate Change Developments</vt:lpstr>
      <vt:lpstr>Recent Climate Change Developments</vt:lpstr>
      <vt:lpstr>Recent Climate Change Developments</vt:lpstr>
      <vt:lpstr>Congressional Budget Office 2024 Report</vt:lpstr>
      <vt:lpstr>Congressional Budget Office 2024 Report</vt:lpstr>
      <vt:lpstr>True or False?</vt:lpstr>
      <vt:lpstr>Impacts on the Insurance Industry: Risk Assessment</vt:lpstr>
      <vt:lpstr>Impacts on the Insurance Industry: Risk Assessment</vt:lpstr>
      <vt:lpstr>Impacts on the Insurance Industry: Premiums</vt:lpstr>
      <vt:lpstr>Impacts on the Insurance Industry: Availability of Coverage</vt:lpstr>
      <vt:lpstr>Impacts on the Insurance Industry: Availability of Coverage</vt:lpstr>
      <vt:lpstr>Impacts on Specific Coverages: Some Examples</vt:lpstr>
      <vt:lpstr>True or False?</vt:lpstr>
      <vt:lpstr>What the Future May Hold</vt:lpstr>
      <vt:lpstr>What the Future May Hold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Cassie Osborn</dc:creator>
  <cp:lastModifiedBy>Cassie Osborn</cp:lastModifiedBy>
  <cp:revision>2</cp:revision>
  <dcterms:created xsi:type="dcterms:W3CDTF">2025-11-06T21:35:05Z</dcterms:created>
  <dcterms:modified xsi:type="dcterms:W3CDTF">2025-11-06T21:48:51Z</dcterms:modified>
</cp:coreProperties>
</file>